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Default Extension="emf" ContentType="image/x-emf"/>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1"/>
  </p:notesMasterIdLst>
  <p:handoutMasterIdLst>
    <p:handoutMasterId r:id="rId92"/>
  </p:handoutMasterIdLst>
  <p:sldIdLst>
    <p:sldId id="256" r:id="rId2"/>
    <p:sldId id="401" r:id="rId3"/>
    <p:sldId id="325" r:id="rId4"/>
    <p:sldId id="270" r:id="rId5"/>
    <p:sldId id="337" r:id="rId6"/>
    <p:sldId id="338" r:id="rId7"/>
    <p:sldId id="369" r:id="rId8"/>
    <p:sldId id="336" r:id="rId9"/>
    <p:sldId id="339" r:id="rId10"/>
    <p:sldId id="340" r:id="rId11"/>
    <p:sldId id="341" r:id="rId12"/>
    <p:sldId id="342" r:id="rId13"/>
    <p:sldId id="343" r:id="rId14"/>
    <p:sldId id="399" r:id="rId15"/>
    <p:sldId id="344" r:id="rId16"/>
    <p:sldId id="400" r:id="rId17"/>
    <p:sldId id="371" r:id="rId18"/>
    <p:sldId id="345" r:id="rId19"/>
    <p:sldId id="326" r:id="rId20"/>
    <p:sldId id="303" r:id="rId21"/>
    <p:sldId id="346" r:id="rId22"/>
    <p:sldId id="347" r:id="rId23"/>
    <p:sldId id="414" r:id="rId24"/>
    <p:sldId id="349" r:id="rId25"/>
    <p:sldId id="350" r:id="rId26"/>
    <p:sldId id="415" r:id="rId27"/>
    <p:sldId id="416" r:id="rId28"/>
    <p:sldId id="327" r:id="rId29"/>
    <p:sldId id="421" r:id="rId30"/>
    <p:sldId id="422" r:id="rId31"/>
    <p:sldId id="423" r:id="rId32"/>
    <p:sldId id="424" r:id="rId33"/>
    <p:sldId id="425" r:id="rId34"/>
    <p:sldId id="426" r:id="rId35"/>
    <p:sldId id="427" r:id="rId36"/>
    <p:sldId id="428" r:id="rId37"/>
    <p:sldId id="362" r:id="rId38"/>
    <p:sldId id="364" r:id="rId39"/>
    <p:sldId id="363" r:id="rId40"/>
    <p:sldId id="365" r:id="rId41"/>
    <p:sldId id="366" r:id="rId42"/>
    <p:sldId id="367" r:id="rId43"/>
    <p:sldId id="368" r:id="rId44"/>
    <p:sldId id="372" r:id="rId45"/>
    <p:sldId id="374" r:id="rId46"/>
    <p:sldId id="394" r:id="rId47"/>
    <p:sldId id="392" r:id="rId48"/>
    <p:sldId id="393" r:id="rId49"/>
    <p:sldId id="375" r:id="rId50"/>
    <p:sldId id="373" r:id="rId51"/>
    <p:sldId id="377" r:id="rId52"/>
    <p:sldId id="376" r:id="rId53"/>
    <p:sldId id="382" r:id="rId54"/>
    <p:sldId id="403" r:id="rId55"/>
    <p:sldId id="404" r:id="rId56"/>
    <p:sldId id="304" r:id="rId57"/>
    <p:sldId id="378" r:id="rId58"/>
    <p:sldId id="305" r:id="rId59"/>
    <p:sldId id="411" r:id="rId60"/>
    <p:sldId id="306" r:id="rId61"/>
    <p:sldId id="307" r:id="rId62"/>
    <p:sldId id="308" r:id="rId63"/>
    <p:sldId id="329" r:id="rId64"/>
    <p:sldId id="309" r:id="rId65"/>
    <p:sldId id="391" r:id="rId66"/>
    <p:sldId id="310" r:id="rId67"/>
    <p:sldId id="311" r:id="rId68"/>
    <p:sldId id="398" r:id="rId69"/>
    <p:sldId id="330" r:id="rId70"/>
    <p:sldId id="312" r:id="rId71"/>
    <p:sldId id="412" r:id="rId72"/>
    <p:sldId id="413" r:id="rId73"/>
    <p:sldId id="407" r:id="rId74"/>
    <p:sldId id="314" r:id="rId75"/>
    <p:sldId id="381" r:id="rId76"/>
    <p:sldId id="396" r:id="rId77"/>
    <p:sldId id="408" r:id="rId78"/>
    <p:sldId id="331" r:id="rId79"/>
    <p:sldId id="385" r:id="rId80"/>
    <p:sldId id="386" r:id="rId81"/>
    <p:sldId id="384" r:id="rId82"/>
    <p:sldId id="315" r:id="rId83"/>
    <p:sldId id="319" r:id="rId84"/>
    <p:sldId id="387" r:id="rId85"/>
    <p:sldId id="332" r:id="rId86"/>
    <p:sldId id="316" r:id="rId87"/>
    <p:sldId id="317" r:id="rId88"/>
    <p:sldId id="333" r:id="rId89"/>
    <p:sldId id="318" r:id="rId90"/>
  </p:sldIdLst>
  <p:sldSz cx="9144000" cy="6858000" type="screen4x3"/>
  <p:notesSz cx="6797675" cy="9926638"/>
  <p:defaultTextStyle>
    <a:defPPr>
      <a:defRPr lang="en-US"/>
    </a:defPPr>
    <a:lvl1pPr algn="l" rtl="0" fontAlgn="base">
      <a:spcBef>
        <a:spcPct val="0"/>
      </a:spcBef>
      <a:spcAft>
        <a:spcPct val="0"/>
      </a:spcAft>
      <a:defRPr kern="1200">
        <a:solidFill>
          <a:schemeClr val="accent2"/>
        </a:solidFill>
        <a:latin typeface="Arial" charset="0"/>
        <a:ea typeface="+mn-ea"/>
        <a:cs typeface="+mn-cs"/>
      </a:defRPr>
    </a:lvl1pPr>
    <a:lvl2pPr marL="457200" algn="l" rtl="0" fontAlgn="base">
      <a:spcBef>
        <a:spcPct val="0"/>
      </a:spcBef>
      <a:spcAft>
        <a:spcPct val="0"/>
      </a:spcAft>
      <a:defRPr kern="1200">
        <a:solidFill>
          <a:schemeClr val="accent2"/>
        </a:solidFill>
        <a:latin typeface="Arial" charset="0"/>
        <a:ea typeface="+mn-ea"/>
        <a:cs typeface="+mn-cs"/>
      </a:defRPr>
    </a:lvl2pPr>
    <a:lvl3pPr marL="914400" algn="l" rtl="0" fontAlgn="base">
      <a:spcBef>
        <a:spcPct val="0"/>
      </a:spcBef>
      <a:spcAft>
        <a:spcPct val="0"/>
      </a:spcAft>
      <a:defRPr kern="1200">
        <a:solidFill>
          <a:schemeClr val="accent2"/>
        </a:solidFill>
        <a:latin typeface="Arial" charset="0"/>
        <a:ea typeface="+mn-ea"/>
        <a:cs typeface="+mn-cs"/>
      </a:defRPr>
    </a:lvl3pPr>
    <a:lvl4pPr marL="1371600" algn="l" rtl="0" fontAlgn="base">
      <a:spcBef>
        <a:spcPct val="0"/>
      </a:spcBef>
      <a:spcAft>
        <a:spcPct val="0"/>
      </a:spcAft>
      <a:defRPr kern="1200">
        <a:solidFill>
          <a:schemeClr val="accent2"/>
        </a:solidFill>
        <a:latin typeface="Arial" charset="0"/>
        <a:ea typeface="+mn-ea"/>
        <a:cs typeface="+mn-cs"/>
      </a:defRPr>
    </a:lvl4pPr>
    <a:lvl5pPr marL="1828800" algn="l" rtl="0" fontAlgn="base">
      <a:spcBef>
        <a:spcPct val="0"/>
      </a:spcBef>
      <a:spcAft>
        <a:spcPct val="0"/>
      </a:spcAft>
      <a:defRPr kern="1200">
        <a:solidFill>
          <a:schemeClr val="accent2"/>
        </a:solidFill>
        <a:latin typeface="Arial" charset="0"/>
        <a:ea typeface="+mn-ea"/>
        <a:cs typeface="+mn-cs"/>
      </a:defRPr>
    </a:lvl5pPr>
    <a:lvl6pPr marL="2286000" algn="l" defTabSz="914400" rtl="0" eaLnBrk="1" latinLnBrk="0" hangingPunct="1">
      <a:defRPr kern="1200">
        <a:solidFill>
          <a:schemeClr val="accent2"/>
        </a:solidFill>
        <a:latin typeface="Arial" charset="0"/>
        <a:ea typeface="+mn-ea"/>
        <a:cs typeface="+mn-cs"/>
      </a:defRPr>
    </a:lvl6pPr>
    <a:lvl7pPr marL="2743200" algn="l" defTabSz="914400" rtl="0" eaLnBrk="1" latinLnBrk="0" hangingPunct="1">
      <a:defRPr kern="1200">
        <a:solidFill>
          <a:schemeClr val="accent2"/>
        </a:solidFill>
        <a:latin typeface="Arial" charset="0"/>
        <a:ea typeface="+mn-ea"/>
        <a:cs typeface="+mn-cs"/>
      </a:defRPr>
    </a:lvl7pPr>
    <a:lvl8pPr marL="3200400" algn="l" defTabSz="914400" rtl="0" eaLnBrk="1" latinLnBrk="0" hangingPunct="1">
      <a:defRPr kern="1200">
        <a:solidFill>
          <a:schemeClr val="accent2"/>
        </a:solidFill>
        <a:latin typeface="Arial" charset="0"/>
        <a:ea typeface="+mn-ea"/>
        <a:cs typeface="+mn-cs"/>
      </a:defRPr>
    </a:lvl8pPr>
    <a:lvl9pPr marL="3657600" algn="l" defTabSz="914400" rtl="0" eaLnBrk="1" latinLnBrk="0" hangingPunct="1">
      <a:defRPr kern="1200">
        <a:solidFill>
          <a:schemeClr val="accent2"/>
        </a:solidFill>
        <a:latin typeface="Arial" charset="0"/>
        <a:ea typeface="+mn-ea"/>
        <a:cs typeface="+mn-cs"/>
      </a:defRPr>
    </a:lvl9pPr>
  </p:defaultTextStyle>
  <p:modifyVerifier cryptProviderType="rsaFull" cryptAlgorithmClass="hash" cryptAlgorithmType="typeAny" cryptAlgorithmSid="4" spinCount="100000" saltData="D5J5FIQvSl+il02HqXb1pw==" hashData="PzqSlKtQzPaI6um8eDlD9KBBbOc="/>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72966"/>
    <a:srgbClr val="FF3300"/>
    <a:srgbClr val="FF9900"/>
    <a:srgbClr val="996633"/>
    <a:srgbClr val="4D4D4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432" y="10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272"/>
    </p:cViewPr>
  </p:sorterViewPr>
  <p:notesViewPr>
    <p:cSldViewPr>
      <p:cViewPr varScale="1">
        <p:scale>
          <a:sx n="77" d="100"/>
          <a:sy n="77" d="100"/>
        </p:scale>
        <p:origin x="-2106" y="-84"/>
      </p:cViewPr>
      <p:guideLst>
        <p:guide orient="horz" pos="3125"/>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23" tIns="45712" rIns="91423" bIns="45712" numCol="1" anchor="t" anchorCtr="0" compatLnSpc="1">
            <a:prstTxWarp prst="textNoShape">
              <a:avLst/>
            </a:prstTxWarp>
          </a:bodyPr>
          <a:lstStyle>
            <a:lvl1pPr>
              <a:defRPr sz="1200"/>
            </a:lvl1pPr>
          </a:lstStyle>
          <a:p>
            <a:pPr>
              <a:defRPr/>
            </a:pPr>
            <a:endParaRPr lang="fr-FR"/>
          </a:p>
        </p:txBody>
      </p:sp>
      <p:sp>
        <p:nvSpPr>
          <p:cNvPr id="10137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23" tIns="45712" rIns="91423" bIns="45712" numCol="1" anchor="t" anchorCtr="0" compatLnSpc="1">
            <a:prstTxWarp prst="textNoShape">
              <a:avLst/>
            </a:prstTxWarp>
          </a:bodyPr>
          <a:lstStyle>
            <a:lvl1pPr algn="r">
              <a:defRPr sz="1200"/>
            </a:lvl1pPr>
          </a:lstStyle>
          <a:p>
            <a:pPr>
              <a:defRPr/>
            </a:pPr>
            <a:endParaRPr lang="fr-FR"/>
          </a:p>
        </p:txBody>
      </p:sp>
      <p:sp>
        <p:nvSpPr>
          <p:cNvPr id="10138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23" tIns="45712" rIns="91423" bIns="45712" numCol="1" anchor="b" anchorCtr="0" compatLnSpc="1">
            <a:prstTxWarp prst="textNoShape">
              <a:avLst/>
            </a:prstTxWarp>
          </a:bodyPr>
          <a:lstStyle>
            <a:lvl1pPr>
              <a:defRPr sz="1200"/>
            </a:lvl1pPr>
          </a:lstStyle>
          <a:p>
            <a:pPr>
              <a:defRPr/>
            </a:pPr>
            <a:endParaRPr lang="fr-FR"/>
          </a:p>
        </p:txBody>
      </p:sp>
      <p:sp>
        <p:nvSpPr>
          <p:cNvPr id="10138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23" tIns="45712" rIns="91423" bIns="45712" numCol="1" anchor="b" anchorCtr="0" compatLnSpc="1">
            <a:prstTxWarp prst="textNoShape">
              <a:avLst/>
            </a:prstTxWarp>
          </a:bodyPr>
          <a:lstStyle>
            <a:lvl1pPr algn="r">
              <a:defRPr sz="1200"/>
            </a:lvl1pPr>
          </a:lstStyle>
          <a:p>
            <a:pPr>
              <a:defRPr/>
            </a:pPr>
            <a:fld id="{CA35593D-6B53-4D02-94D0-1232E9769870}" type="slidenum">
              <a:rPr lang="fr-FR"/>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23" tIns="45712" rIns="91423" bIns="45712" numCol="1" anchor="t" anchorCtr="0" compatLnSpc="1">
            <a:prstTxWarp prst="textNoShape">
              <a:avLst/>
            </a:prstTxWarp>
          </a:bodyPr>
          <a:lstStyle>
            <a:lvl1pPr>
              <a:defRPr sz="1200">
                <a:solidFill>
                  <a:schemeClr val="tx1"/>
                </a:solidFill>
                <a:latin typeface="Times New Roman" pitchFamily="18" charset="0"/>
              </a:defRPr>
            </a:lvl1pPr>
          </a:lstStyle>
          <a:p>
            <a:pPr>
              <a:defRPr/>
            </a:pPr>
            <a:endParaRPr lang="fr-FR"/>
          </a:p>
        </p:txBody>
      </p:sp>
      <p:sp>
        <p:nvSpPr>
          <p:cNvPr id="28675"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23" tIns="45712" rIns="91423" bIns="45712" numCol="1" anchor="t" anchorCtr="0" compatLnSpc="1">
            <a:prstTxWarp prst="textNoShape">
              <a:avLst/>
            </a:prstTxWarp>
          </a:bodyPr>
          <a:lstStyle>
            <a:lvl1pPr algn="r">
              <a:defRPr sz="1200">
                <a:solidFill>
                  <a:schemeClr val="tx1"/>
                </a:solidFill>
                <a:latin typeface="Times New Roman" pitchFamily="18" charset="0"/>
              </a:defRPr>
            </a:lvl1pPr>
          </a:lstStyle>
          <a:p>
            <a:pPr>
              <a:defRPr/>
            </a:pPr>
            <a:endParaRPr lang="fr-FR"/>
          </a:p>
        </p:txBody>
      </p:sp>
      <p:sp>
        <p:nvSpPr>
          <p:cNvPr id="9728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28677" name="Rectangle 5"/>
          <p:cNvSpPr>
            <a:spLocks noGrp="1" noChangeArrowheads="1"/>
          </p:cNvSpPr>
          <p:nvPr>
            <p:ph type="body" sz="quarter" idx="3"/>
          </p:nvPr>
        </p:nvSpPr>
        <p:spPr bwMode="auto">
          <a:xfrm>
            <a:off x="908050" y="4714875"/>
            <a:ext cx="4981575" cy="4468813"/>
          </a:xfrm>
          <a:prstGeom prst="rect">
            <a:avLst/>
          </a:prstGeom>
          <a:noFill/>
          <a:ln w="9525">
            <a:noFill/>
            <a:miter lim="800000"/>
            <a:headEnd/>
            <a:tailEnd/>
          </a:ln>
          <a:effectLst/>
        </p:spPr>
        <p:txBody>
          <a:bodyPr vert="horz" wrap="square" lIns="91423" tIns="45712" rIns="91423" bIns="45712"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28678"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23" tIns="45712" rIns="91423" bIns="45712" numCol="1" anchor="b" anchorCtr="0" compatLnSpc="1">
            <a:prstTxWarp prst="textNoShape">
              <a:avLst/>
            </a:prstTxWarp>
          </a:bodyPr>
          <a:lstStyle>
            <a:lvl1pPr>
              <a:defRPr sz="1200">
                <a:solidFill>
                  <a:schemeClr val="tx1"/>
                </a:solidFill>
                <a:latin typeface="Times New Roman" pitchFamily="18" charset="0"/>
              </a:defRPr>
            </a:lvl1pPr>
          </a:lstStyle>
          <a:p>
            <a:pPr>
              <a:defRPr/>
            </a:pPr>
            <a:endParaRPr lang="fr-FR"/>
          </a:p>
        </p:txBody>
      </p:sp>
      <p:sp>
        <p:nvSpPr>
          <p:cNvPr id="28679"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23" tIns="45712" rIns="91423" bIns="45712" numCol="1" anchor="b" anchorCtr="0" compatLnSpc="1">
            <a:prstTxWarp prst="textNoShape">
              <a:avLst/>
            </a:prstTxWarp>
          </a:bodyPr>
          <a:lstStyle>
            <a:lvl1pPr algn="r">
              <a:defRPr sz="1200">
                <a:solidFill>
                  <a:schemeClr val="tx1"/>
                </a:solidFill>
                <a:latin typeface="Times New Roman" pitchFamily="18" charset="0"/>
              </a:defRPr>
            </a:lvl1pPr>
          </a:lstStyle>
          <a:p>
            <a:pPr>
              <a:defRPr/>
            </a:pPr>
            <a:fld id="{CE14DB65-B987-42B5-826E-955A6D7215F1}"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301DF7F4-6FA2-48DF-BF02-534D862D9585}" type="slidenum">
              <a:rPr lang="fr-FR" smtClean="0"/>
              <a:pPr/>
              <a:t>1</a:t>
            </a:fld>
            <a:endParaRPr lang="fr-FR"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27EAD9D7-2E61-4126-B06A-6D0FD44DB467}" type="slidenum">
              <a:rPr lang="fr-FR" smtClean="0"/>
              <a:pPr/>
              <a:t>10</a:t>
            </a:fld>
            <a:endParaRPr lang="fr-FR"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5A81810F-FBC1-4B05-AC5B-3586804DBB93}" type="slidenum">
              <a:rPr lang="fr-FR" smtClean="0"/>
              <a:pPr/>
              <a:t>11</a:t>
            </a:fld>
            <a:endParaRPr lang="fr-FR"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27E1AC2D-A28B-424E-BDDC-4EE004CB5A60}" type="slidenum">
              <a:rPr lang="fr-FR" smtClean="0"/>
              <a:pPr/>
              <a:t>12</a:t>
            </a:fld>
            <a:endParaRPr lang="fr-FR"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DF018B4D-3969-4E1D-809E-AB6B6BCFD28A}" type="slidenum">
              <a:rPr lang="fr-FR" smtClean="0"/>
              <a:pPr/>
              <a:t>13</a:t>
            </a:fld>
            <a:endParaRPr lang="fr-FR"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7EFCBAD2-0725-4EF5-AFC7-E38D46C9966B}" type="slidenum">
              <a:rPr lang="fr-FR" smtClean="0"/>
              <a:pPr/>
              <a:t>14</a:t>
            </a:fld>
            <a:endParaRPr lang="fr-FR"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1713AF3F-4D05-45E8-8118-59C409ECEBEB}" type="slidenum">
              <a:rPr lang="fr-FR" smtClean="0"/>
              <a:pPr/>
              <a:t>15</a:t>
            </a:fld>
            <a:endParaRPr lang="fr-FR"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944B5F5D-302B-44A8-97A3-33F323AF77A8}" type="slidenum">
              <a:rPr lang="fr-FR" smtClean="0"/>
              <a:pPr/>
              <a:t>16</a:t>
            </a:fld>
            <a:endParaRPr lang="fr-FR"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9BCB9641-3504-45D4-A476-B389344BC288}" type="slidenum">
              <a:rPr lang="fr-FR" smtClean="0"/>
              <a:pPr/>
              <a:t>17</a:t>
            </a:fld>
            <a:endParaRPr lang="fr-FR"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42971C2D-5E41-42CC-8517-03D1DAFCFEFA}" type="slidenum">
              <a:rPr lang="fr-FR" smtClean="0"/>
              <a:pPr/>
              <a:t>18</a:t>
            </a:fld>
            <a:endParaRPr lang="fr-FR"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1878003D-4B29-4DEC-AFC6-08F9A163CD7D}" type="slidenum">
              <a:rPr lang="fr-FR" smtClean="0"/>
              <a:pPr/>
              <a:t>19</a:t>
            </a:fld>
            <a:endParaRPr lang="fr-FR"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C7C7749B-6771-4C07-8829-F8151CFF013E}" type="slidenum">
              <a:rPr lang="fr-FR" smtClean="0"/>
              <a:pPr/>
              <a:t>2</a:t>
            </a:fld>
            <a:endParaRPr lang="fr-FR"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003E09AF-0636-4C64-9A14-96F6A6436C0D}" type="slidenum">
              <a:rPr lang="fr-FR" smtClean="0"/>
              <a:pPr/>
              <a:t>20</a:t>
            </a:fld>
            <a:endParaRPr lang="fr-FR"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98D2954C-FBF3-4E77-9A0B-9C62DB8150FB}" type="slidenum">
              <a:rPr lang="fr-FR" smtClean="0"/>
              <a:pPr/>
              <a:t>21</a:t>
            </a:fld>
            <a:endParaRPr lang="fr-FR"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3EC7FB20-CB35-4BAB-A515-3DFC93CE0AFF}" type="slidenum">
              <a:rPr lang="fr-FR" smtClean="0"/>
              <a:pPr/>
              <a:t>22</a:t>
            </a:fld>
            <a:endParaRPr lang="fr-FR"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FD1D24D-47CB-43D3-A930-CB30681DC72D}" type="slidenum">
              <a:rPr lang="fr-FR" smtClean="0"/>
              <a:pPr/>
              <a:t>23</a:t>
            </a:fld>
            <a:endParaRPr lang="fr-FR"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4B2AA922-4E57-4C4F-91FA-8E4BC5799A3D}" type="slidenum">
              <a:rPr lang="fr-FR" smtClean="0"/>
              <a:pPr/>
              <a:t>24</a:t>
            </a:fld>
            <a:endParaRPr lang="fr-FR" smtClean="0"/>
          </a:p>
        </p:txBody>
      </p:sp>
      <p:sp>
        <p:nvSpPr>
          <p:cNvPr id="122883" name="Rectangle 1026"/>
          <p:cNvSpPr>
            <a:spLocks noGrp="1" noRot="1" noChangeAspect="1" noChangeArrowheads="1" noTextEdit="1"/>
          </p:cNvSpPr>
          <p:nvPr>
            <p:ph type="sldImg"/>
          </p:nvPr>
        </p:nvSpPr>
        <p:spPr>
          <a:ln/>
        </p:spPr>
      </p:sp>
      <p:sp>
        <p:nvSpPr>
          <p:cNvPr id="122884"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212BF205-950E-4244-94D4-B1B142D4F65B}" type="slidenum">
              <a:rPr lang="fr-FR" smtClean="0"/>
              <a:pPr/>
              <a:t>25</a:t>
            </a:fld>
            <a:endParaRPr lang="fr-FR" smtClean="0"/>
          </a:p>
        </p:txBody>
      </p:sp>
      <p:sp>
        <p:nvSpPr>
          <p:cNvPr id="123907" name="Rectangle 1026"/>
          <p:cNvSpPr>
            <a:spLocks noGrp="1" noRot="1" noChangeAspect="1" noChangeArrowheads="1" noTextEdit="1"/>
          </p:cNvSpPr>
          <p:nvPr>
            <p:ph type="sldImg"/>
          </p:nvPr>
        </p:nvSpPr>
        <p:spPr>
          <a:ln/>
        </p:spPr>
      </p:sp>
      <p:sp>
        <p:nvSpPr>
          <p:cNvPr id="123908"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F1810867-7049-4170-BAE7-4460E765B69F}" type="slidenum">
              <a:rPr lang="fr-FR" smtClean="0"/>
              <a:pPr/>
              <a:t>26</a:t>
            </a:fld>
            <a:endParaRPr lang="fr-FR" smtClean="0"/>
          </a:p>
        </p:txBody>
      </p:sp>
      <p:sp>
        <p:nvSpPr>
          <p:cNvPr id="124931" name="Rectangle 1026"/>
          <p:cNvSpPr>
            <a:spLocks noGrp="1" noRot="1" noChangeAspect="1" noChangeArrowheads="1" noTextEdit="1"/>
          </p:cNvSpPr>
          <p:nvPr>
            <p:ph type="sldImg"/>
          </p:nvPr>
        </p:nvSpPr>
        <p:spPr>
          <a:ln/>
        </p:spPr>
      </p:sp>
      <p:sp>
        <p:nvSpPr>
          <p:cNvPr id="124932"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68518E0-0BE1-4FAB-84D4-772296F6BC0E}" type="slidenum">
              <a:rPr lang="fr-FR" smtClean="0"/>
              <a:pPr/>
              <a:t>27</a:t>
            </a:fld>
            <a:endParaRPr lang="fr-FR" smtClean="0"/>
          </a:p>
        </p:txBody>
      </p:sp>
      <p:sp>
        <p:nvSpPr>
          <p:cNvPr id="123907" name="Rectangle 1026"/>
          <p:cNvSpPr>
            <a:spLocks noGrp="1" noRot="1" noChangeAspect="1" noChangeArrowheads="1" noTextEdit="1"/>
          </p:cNvSpPr>
          <p:nvPr>
            <p:ph type="sldImg"/>
          </p:nvPr>
        </p:nvSpPr>
        <p:spPr>
          <a:ln/>
        </p:spPr>
      </p:sp>
      <p:sp>
        <p:nvSpPr>
          <p:cNvPr id="123908"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CF5671C9-7845-4EE8-80D2-F8E6A726EAE1}" type="slidenum">
              <a:rPr lang="fr-FR" smtClean="0"/>
              <a:pPr/>
              <a:t>28</a:t>
            </a:fld>
            <a:endParaRPr lang="fr-FR"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00C50C86-5FFF-4260-9639-B63B55E1A8C8}" type="slidenum">
              <a:rPr lang="fr-FR" smtClean="0"/>
              <a:pPr/>
              <a:t>29</a:t>
            </a:fld>
            <a:endParaRPr lang="fr-FR" smtClean="0"/>
          </a:p>
        </p:txBody>
      </p:sp>
      <p:sp>
        <p:nvSpPr>
          <p:cNvPr id="126979" name="Rectangle 1026"/>
          <p:cNvSpPr>
            <a:spLocks noGrp="1" noRot="1" noChangeAspect="1" noChangeArrowheads="1" noTextEdit="1"/>
          </p:cNvSpPr>
          <p:nvPr>
            <p:ph type="sldImg"/>
          </p:nvPr>
        </p:nvSpPr>
        <p:spPr>
          <a:ln/>
        </p:spPr>
      </p:sp>
      <p:sp>
        <p:nvSpPr>
          <p:cNvPr id="126980"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7652FE55-19AF-428B-80F6-4296FB4BE1C0}" type="slidenum">
              <a:rPr lang="fr-FR" smtClean="0"/>
              <a:pPr/>
              <a:t>3</a:t>
            </a:fld>
            <a:endParaRPr lang="fr-FR"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04F10DA1-DB23-4951-8BE9-6E1E7F8A9FA9}" type="slidenum">
              <a:rPr lang="fr-FR" smtClean="0"/>
              <a:pPr/>
              <a:t>30</a:t>
            </a:fld>
            <a:endParaRPr lang="fr-FR" smtClean="0"/>
          </a:p>
        </p:txBody>
      </p:sp>
      <p:sp>
        <p:nvSpPr>
          <p:cNvPr id="128003" name="Rectangle 1026"/>
          <p:cNvSpPr>
            <a:spLocks noGrp="1" noRot="1" noChangeAspect="1" noChangeArrowheads="1" noTextEdit="1"/>
          </p:cNvSpPr>
          <p:nvPr>
            <p:ph type="sldImg"/>
          </p:nvPr>
        </p:nvSpPr>
        <p:spPr>
          <a:ln/>
        </p:spPr>
      </p:sp>
      <p:sp>
        <p:nvSpPr>
          <p:cNvPr id="128004"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96A94348-3C5D-4CB8-B11E-251CD159EB7D}" type="slidenum">
              <a:rPr lang="fr-FR" smtClean="0"/>
              <a:pPr/>
              <a:t>31</a:t>
            </a:fld>
            <a:endParaRPr lang="fr-FR"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F1E99C71-BB98-40FF-B3B2-FC9744BC201F}" type="slidenum">
              <a:rPr lang="fr-FR" smtClean="0"/>
              <a:pPr/>
              <a:t>32</a:t>
            </a:fld>
            <a:endParaRPr lang="fr-FR"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78FF5628-B6D5-49C0-BBCA-35CBF69F1C11}" type="slidenum">
              <a:rPr lang="fr-FR" smtClean="0"/>
              <a:pPr/>
              <a:t>33</a:t>
            </a:fld>
            <a:endParaRPr lang="fr-FR" smtClean="0"/>
          </a:p>
        </p:txBody>
      </p:sp>
      <p:sp>
        <p:nvSpPr>
          <p:cNvPr id="131075" name="Rectangle 1026"/>
          <p:cNvSpPr>
            <a:spLocks noGrp="1" noRot="1" noChangeAspect="1" noChangeArrowheads="1" noTextEdit="1"/>
          </p:cNvSpPr>
          <p:nvPr>
            <p:ph type="sldImg"/>
          </p:nvPr>
        </p:nvSpPr>
        <p:spPr>
          <a:ln/>
        </p:spPr>
      </p:sp>
      <p:sp>
        <p:nvSpPr>
          <p:cNvPr id="131076"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9989E630-38E3-42F0-AA09-2F55A635BD07}" type="slidenum">
              <a:rPr lang="fr-FR" smtClean="0"/>
              <a:pPr/>
              <a:t>34</a:t>
            </a:fld>
            <a:endParaRPr lang="fr-FR"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4F4FB567-6604-4FCB-A117-B6166E48BD7D}" type="slidenum">
              <a:rPr lang="fr-FR" smtClean="0"/>
              <a:pPr/>
              <a:t>35</a:t>
            </a:fld>
            <a:endParaRPr lang="fr-FR"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CC069F7-F225-4C5A-A004-8AD8A1BCB748}" type="slidenum">
              <a:rPr lang="fr-FR" smtClean="0"/>
              <a:pPr/>
              <a:t>36</a:t>
            </a:fld>
            <a:endParaRPr lang="fr-FR"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8DDB359D-79B2-4C26-AD04-D7DDF32C4FEC}" type="slidenum">
              <a:rPr lang="fr-FR" smtClean="0"/>
              <a:pPr/>
              <a:t>37</a:t>
            </a:fld>
            <a:endParaRPr lang="fr-FR" smtClean="0"/>
          </a:p>
        </p:txBody>
      </p:sp>
      <p:sp>
        <p:nvSpPr>
          <p:cNvPr id="135171" name="Rectangle 1026"/>
          <p:cNvSpPr>
            <a:spLocks noGrp="1" noRot="1" noChangeAspect="1" noChangeArrowheads="1" noTextEdit="1"/>
          </p:cNvSpPr>
          <p:nvPr>
            <p:ph type="sldImg"/>
          </p:nvPr>
        </p:nvSpPr>
        <p:spPr>
          <a:ln/>
        </p:spPr>
      </p:sp>
      <p:sp>
        <p:nvSpPr>
          <p:cNvPr id="135172"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770A9F0D-D501-4078-9CBD-82BCF7C03636}" type="slidenum">
              <a:rPr lang="fr-FR" smtClean="0"/>
              <a:pPr/>
              <a:t>38</a:t>
            </a:fld>
            <a:endParaRPr lang="fr-FR"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3B3D6BD4-64C6-4CD6-ACBE-F7EAB3834F25}" type="slidenum">
              <a:rPr lang="fr-FR" smtClean="0"/>
              <a:pPr/>
              <a:t>39</a:t>
            </a:fld>
            <a:endParaRPr lang="fr-FR"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E7E951FF-2130-4C9F-86BA-C8D0111DE9BC}" type="slidenum">
              <a:rPr lang="fr-FR" smtClean="0"/>
              <a:pPr/>
              <a:t>4</a:t>
            </a:fld>
            <a:endParaRPr lang="fr-FR"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4AC6AFD-B6AF-45D1-AF38-8A78693EEF09}" type="slidenum">
              <a:rPr lang="fr-FR" smtClean="0"/>
              <a:pPr/>
              <a:t>40</a:t>
            </a:fld>
            <a:endParaRPr lang="fr-FR"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674327B7-ED2F-4009-9CF8-A8C10BFF40D7}" type="slidenum">
              <a:rPr lang="fr-FR" smtClean="0"/>
              <a:pPr/>
              <a:t>41</a:t>
            </a:fld>
            <a:endParaRPr lang="fr-FR" smtClean="0"/>
          </a:p>
        </p:txBody>
      </p:sp>
      <p:sp>
        <p:nvSpPr>
          <p:cNvPr id="139267" name="Rectangle 2050"/>
          <p:cNvSpPr>
            <a:spLocks noGrp="1" noRot="1" noChangeAspect="1" noChangeArrowheads="1" noTextEdit="1"/>
          </p:cNvSpPr>
          <p:nvPr>
            <p:ph type="sldImg"/>
          </p:nvPr>
        </p:nvSpPr>
        <p:spPr>
          <a:ln/>
        </p:spPr>
      </p:sp>
      <p:sp>
        <p:nvSpPr>
          <p:cNvPr id="139268" name="Rectangle 2051"/>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4F2CDCA-C3EF-44F5-BF6F-F43A1FDFAFEC}" type="slidenum">
              <a:rPr lang="fr-FR" smtClean="0"/>
              <a:pPr/>
              <a:t>42</a:t>
            </a:fld>
            <a:endParaRPr lang="fr-FR"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EB06D625-E4CC-438E-9383-600CCE694357}" type="slidenum">
              <a:rPr lang="fr-FR" smtClean="0"/>
              <a:pPr/>
              <a:t>43</a:t>
            </a:fld>
            <a:endParaRPr lang="fr-FR"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6CCB081A-1C93-4655-AD5A-D223F2212E82}" type="slidenum">
              <a:rPr lang="fr-FR" smtClean="0"/>
              <a:pPr/>
              <a:t>44</a:t>
            </a:fld>
            <a:endParaRPr lang="fr-FR"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FDEB045-F9E3-4760-A95D-071573EB70B6}" type="slidenum">
              <a:rPr lang="fr-FR" smtClean="0"/>
              <a:pPr/>
              <a:t>45</a:t>
            </a:fld>
            <a:endParaRPr lang="fr-FR" smtClean="0"/>
          </a:p>
        </p:txBody>
      </p:sp>
      <p:sp>
        <p:nvSpPr>
          <p:cNvPr id="143363" name="Rectangle 1026"/>
          <p:cNvSpPr>
            <a:spLocks noGrp="1" noRot="1" noChangeAspect="1" noChangeArrowheads="1" noTextEdit="1"/>
          </p:cNvSpPr>
          <p:nvPr>
            <p:ph type="sldImg"/>
          </p:nvPr>
        </p:nvSpPr>
        <p:spPr>
          <a:ln/>
        </p:spPr>
      </p:sp>
      <p:sp>
        <p:nvSpPr>
          <p:cNvPr id="143364"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A780A4-892C-4E79-8017-AC9758538015}" type="slidenum">
              <a:rPr lang="fr-FR" smtClean="0"/>
              <a:pPr/>
              <a:t>46</a:t>
            </a:fld>
            <a:endParaRPr lang="fr-FR"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96DCAADD-D737-4A36-B7D6-3C098C0E8003}" type="slidenum">
              <a:rPr lang="fr-FR" smtClean="0"/>
              <a:pPr/>
              <a:t>47</a:t>
            </a:fld>
            <a:endParaRPr lang="fr-FR" smtClean="0"/>
          </a:p>
        </p:txBody>
      </p:sp>
      <p:sp>
        <p:nvSpPr>
          <p:cNvPr id="145411" name="Rectangle 1026"/>
          <p:cNvSpPr>
            <a:spLocks noGrp="1" noRot="1" noChangeAspect="1" noChangeArrowheads="1" noTextEdit="1"/>
          </p:cNvSpPr>
          <p:nvPr>
            <p:ph type="sldImg"/>
          </p:nvPr>
        </p:nvSpPr>
        <p:spPr>
          <a:ln/>
        </p:spPr>
      </p:sp>
      <p:sp>
        <p:nvSpPr>
          <p:cNvPr id="145412"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4F318DE2-C2DD-4876-85D3-2D06310956DD}" type="slidenum">
              <a:rPr lang="fr-FR" smtClean="0"/>
              <a:pPr/>
              <a:t>48</a:t>
            </a:fld>
            <a:endParaRPr lang="fr-FR"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2640483-9DE8-46DF-B185-C689C448D51A}" type="slidenum">
              <a:rPr lang="fr-FR" smtClean="0"/>
              <a:pPr/>
              <a:t>49</a:t>
            </a:fld>
            <a:endParaRPr lang="fr-FR" smtClean="0"/>
          </a:p>
        </p:txBody>
      </p:sp>
      <p:sp>
        <p:nvSpPr>
          <p:cNvPr id="147459" name="Rectangle 1026"/>
          <p:cNvSpPr>
            <a:spLocks noGrp="1" noRot="1" noChangeAspect="1" noChangeArrowheads="1" noTextEdit="1"/>
          </p:cNvSpPr>
          <p:nvPr>
            <p:ph type="sldImg"/>
          </p:nvPr>
        </p:nvSpPr>
        <p:spPr>
          <a:ln/>
        </p:spPr>
      </p:sp>
      <p:sp>
        <p:nvSpPr>
          <p:cNvPr id="147460"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0496EACC-FCE7-4917-A2EE-5448A6C66F68}" type="slidenum">
              <a:rPr lang="fr-FR" smtClean="0"/>
              <a:pPr/>
              <a:t>5</a:t>
            </a:fld>
            <a:endParaRPr lang="fr-FR"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1A5C608-A423-479A-BDB3-36BD82FBEFE3}" type="slidenum">
              <a:rPr lang="fr-FR" smtClean="0"/>
              <a:pPr/>
              <a:t>50</a:t>
            </a:fld>
            <a:endParaRPr lang="fr-FR"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031609EF-DDB8-4EBF-8E89-3CE2844583FC}" type="slidenum">
              <a:rPr lang="fr-FR" smtClean="0"/>
              <a:pPr/>
              <a:t>51</a:t>
            </a:fld>
            <a:endParaRPr lang="fr-FR"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C1D183DE-C3FA-46D3-8545-D246EE4E5297}" type="slidenum">
              <a:rPr lang="fr-FR" smtClean="0"/>
              <a:pPr/>
              <a:t>52</a:t>
            </a:fld>
            <a:endParaRPr lang="fr-FR"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848F5BFB-2827-4978-9F8A-AD55036EA631}" type="slidenum">
              <a:rPr lang="fr-FR" smtClean="0"/>
              <a:pPr/>
              <a:t>53</a:t>
            </a:fld>
            <a:endParaRPr lang="fr-FR" smtClean="0"/>
          </a:p>
        </p:txBody>
      </p:sp>
      <p:sp>
        <p:nvSpPr>
          <p:cNvPr id="151555" name="Rectangle 1026"/>
          <p:cNvSpPr>
            <a:spLocks noGrp="1" noRot="1" noChangeAspect="1" noChangeArrowheads="1" noTextEdit="1"/>
          </p:cNvSpPr>
          <p:nvPr>
            <p:ph type="sldImg"/>
          </p:nvPr>
        </p:nvSpPr>
        <p:spPr>
          <a:ln/>
        </p:spPr>
      </p:sp>
      <p:sp>
        <p:nvSpPr>
          <p:cNvPr id="151556"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B6802469-E9EB-405B-93B1-236F89ABA205}" type="slidenum">
              <a:rPr lang="fr-FR" smtClean="0"/>
              <a:pPr/>
              <a:t>54</a:t>
            </a:fld>
            <a:endParaRPr lang="fr-FR"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0B449EA-AEDF-46E6-A566-DC6AF64DDB38}" type="slidenum">
              <a:rPr lang="fr-FR" smtClean="0"/>
              <a:pPr/>
              <a:t>55</a:t>
            </a:fld>
            <a:endParaRPr lang="fr-FR"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55DF061F-AF34-4625-AD91-9C337D6F44B1}" type="slidenum">
              <a:rPr lang="fr-FR" smtClean="0"/>
              <a:pPr/>
              <a:t>56</a:t>
            </a:fld>
            <a:endParaRPr lang="fr-FR"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492B1FC-C65E-4299-BA0A-D34F5C5448B6}" type="slidenum">
              <a:rPr lang="fr-FR" smtClean="0"/>
              <a:pPr/>
              <a:t>57</a:t>
            </a:fld>
            <a:endParaRPr lang="fr-FR"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A003AE24-CAB9-4591-A0B3-8FA9CB2A8760}" type="slidenum">
              <a:rPr lang="fr-FR" smtClean="0"/>
              <a:pPr/>
              <a:t>58</a:t>
            </a:fld>
            <a:endParaRPr lang="fr-FR"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E0D05F43-5417-4F22-BB4C-BEDE38219852}" type="slidenum">
              <a:rPr lang="fr-FR" smtClean="0"/>
              <a:pPr/>
              <a:t>59</a:t>
            </a:fld>
            <a:endParaRPr lang="fr-FR"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EBD743B2-69FB-4747-ADE6-3D87C33979AD}" type="slidenum">
              <a:rPr lang="fr-FR" smtClean="0"/>
              <a:pPr/>
              <a:t>6</a:t>
            </a:fld>
            <a:endParaRPr lang="fr-FR"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CD94082D-B8C4-4920-B031-DB176D8F0503}" type="slidenum">
              <a:rPr lang="fr-FR" smtClean="0"/>
              <a:pPr/>
              <a:t>60</a:t>
            </a:fld>
            <a:endParaRPr lang="fr-FR"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09A691DF-EC4E-4AB0-A7DD-72710353D625}" type="slidenum">
              <a:rPr lang="fr-FR" smtClean="0"/>
              <a:pPr/>
              <a:t>61</a:t>
            </a:fld>
            <a:endParaRPr lang="fr-FR"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FF745BE9-7D7F-4FCA-9FE6-F77C58733540}" type="slidenum">
              <a:rPr lang="fr-FR" smtClean="0"/>
              <a:pPr/>
              <a:t>62</a:t>
            </a:fld>
            <a:endParaRPr lang="fr-FR"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D07A2F1E-E9E8-4AE7-A45B-E891F5315384}" type="slidenum">
              <a:rPr lang="fr-FR" smtClean="0"/>
              <a:pPr/>
              <a:t>63</a:t>
            </a:fld>
            <a:endParaRPr lang="fr-FR"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8878AEF-F772-45BF-A0D7-EDCBF967CAB8}" type="slidenum">
              <a:rPr lang="fr-FR" smtClean="0"/>
              <a:pPr/>
              <a:t>64</a:t>
            </a:fld>
            <a:endParaRPr lang="fr-FR"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50505B2D-A183-413D-8489-6EDC3A594DBE}" type="slidenum">
              <a:rPr lang="fr-FR" smtClean="0"/>
              <a:pPr/>
              <a:t>65</a:t>
            </a:fld>
            <a:endParaRPr lang="fr-FR"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2E93159E-210D-4813-946F-35298CE10DF2}" type="slidenum">
              <a:rPr lang="fr-FR" smtClean="0"/>
              <a:pPr/>
              <a:t>66</a:t>
            </a:fld>
            <a:endParaRPr lang="fr-FR"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D0373ABD-CB4A-4A47-BE4B-68DD0FE53130}" type="slidenum">
              <a:rPr lang="fr-FR" smtClean="0"/>
              <a:pPr/>
              <a:t>67</a:t>
            </a:fld>
            <a:endParaRPr lang="fr-FR"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AEB5A8C6-33C6-4B72-B014-404B8435FDC4}" type="slidenum">
              <a:rPr lang="fr-FR" smtClean="0"/>
              <a:pPr/>
              <a:t>68</a:t>
            </a:fld>
            <a:endParaRPr lang="fr-FR"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C00325A-96D7-4698-ADCE-D950F81D14A6}" type="slidenum">
              <a:rPr lang="fr-FR" smtClean="0"/>
              <a:pPr/>
              <a:t>69</a:t>
            </a:fld>
            <a:endParaRPr lang="fr-FR" smtClean="0"/>
          </a:p>
        </p:txBody>
      </p:sp>
      <p:sp>
        <p:nvSpPr>
          <p:cNvPr id="167939" name="Rectangle 1026"/>
          <p:cNvSpPr>
            <a:spLocks noGrp="1" noRot="1" noChangeAspect="1" noChangeArrowheads="1" noTextEdit="1"/>
          </p:cNvSpPr>
          <p:nvPr>
            <p:ph type="sldImg"/>
          </p:nvPr>
        </p:nvSpPr>
        <p:spPr>
          <a:ln/>
        </p:spPr>
      </p:sp>
      <p:sp>
        <p:nvSpPr>
          <p:cNvPr id="167940"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AAAE9888-D774-40B7-9D2E-A1902F99FBE3}" type="slidenum">
              <a:rPr lang="fr-FR" smtClean="0"/>
              <a:pPr/>
              <a:t>7</a:t>
            </a:fld>
            <a:endParaRPr lang="fr-FR" smtClean="0"/>
          </a:p>
        </p:txBody>
      </p:sp>
      <p:sp>
        <p:nvSpPr>
          <p:cNvPr id="104451" name="Rectangle 1026"/>
          <p:cNvSpPr>
            <a:spLocks noGrp="1" noRot="1" noChangeAspect="1" noChangeArrowheads="1" noTextEdit="1"/>
          </p:cNvSpPr>
          <p:nvPr>
            <p:ph type="sldImg"/>
          </p:nvPr>
        </p:nvSpPr>
        <p:spPr>
          <a:ln/>
        </p:spPr>
      </p:sp>
      <p:sp>
        <p:nvSpPr>
          <p:cNvPr id="104452"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3E7ACD87-6452-478C-A52F-7AA64BE22F2E}" type="slidenum">
              <a:rPr lang="fr-FR" smtClean="0"/>
              <a:pPr/>
              <a:t>70</a:t>
            </a:fld>
            <a:endParaRPr lang="fr-FR"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C513AB99-84F8-4CD1-A9D3-B249455F2D7F}" type="slidenum">
              <a:rPr lang="fr-FR" smtClean="0"/>
              <a:pPr/>
              <a:t>71</a:t>
            </a:fld>
            <a:endParaRPr lang="fr-FR"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F56CF9BE-45DC-4C87-87C5-4BE49BBEC1B1}" type="slidenum">
              <a:rPr lang="fr-FR" smtClean="0"/>
              <a:pPr/>
              <a:t>72</a:t>
            </a:fld>
            <a:endParaRPr lang="fr-FR"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E0402872-3BCC-4EB3-9FB8-F6270F84B654}" type="slidenum">
              <a:rPr lang="fr-FR" smtClean="0"/>
              <a:pPr/>
              <a:t>73</a:t>
            </a:fld>
            <a:endParaRPr lang="fr-FR"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3E7A6CD0-5EF8-4090-AEAF-9AE9E507D868}" type="slidenum">
              <a:rPr lang="fr-FR" smtClean="0"/>
              <a:pPr/>
              <a:t>74</a:t>
            </a:fld>
            <a:endParaRPr lang="fr-FR"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4178B82-DDB4-406B-98AC-B31CB6862E26}" type="slidenum">
              <a:rPr lang="fr-FR" smtClean="0"/>
              <a:pPr/>
              <a:t>75</a:t>
            </a:fld>
            <a:endParaRPr lang="fr-FR"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DDBECE6B-2D23-45E3-9F70-B9ADC3CBCCFF}" type="slidenum">
              <a:rPr lang="fr-FR" smtClean="0"/>
              <a:pPr/>
              <a:t>76</a:t>
            </a:fld>
            <a:endParaRPr lang="fr-FR" smtClean="0"/>
          </a:p>
        </p:txBody>
      </p:sp>
      <p:sp>
        <p:nvSpPr>
          <p:cNvPr id="175107" name="Rectangle 1026"/>
          <p:cNvSpPr>
            <a:spLocks noGrp="1" noRot="1" noChangeAspect="1" noChangeArrowheads="1" noTextEdit="1"/>
          </p:cNvSpPr>
          <p:nvPr>
            <p:ph type="sldImg"/>
          </p:nvPr>
        </p:nvSpPr>
        <p:spPr>
          <a:ln/>
        </p:spPr>
      </p:sp>
      <p:sp>
        <p:nvSpPr>
          <p:cNvPr id="175108"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A204E85-1BC5-495B-979F-22FA65C1B0DF}" type="slidenum">
              <a:rPr lang="fr-FR" smtClean="0"/>
              <a:pPr/>
              <a:t>77</a:t>
            </a:fld>
            <a:endParaRPr lang="fr-FR"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C8F0DC11-1630-40F9-9934-66234114DE13}" type="slidenum">
              <a:rPr lang="fr-FR" smtClean="0"/>
              <a:pPr/>
              <a:t>78</a:t>
            </a:fld>
            <a:endParaRPr lang="fr-FR"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E63BD6C6-DB2D-4F14-B143-93F6740CE633}" type="slidenum">
              <a:rPr lang="fr-FR" smtClean="0"/>
              <a:pPr/>
              <a:t>79</a:t>
            </a:fld>
            <a:endParaRPr lang="fr-FR" smtClean="0"/>
          </a:p>
        </p:txBody>
      </p:sp>
      <p:sp>
        <p:nvSpPr>
          <p:cNvPr id="178179" name="Rectangle 2050"/>
          <p:cNvSpPr>
            <a:spLocks noGrp="1" noRot="1" noChangeAspect="1" noChangeArrowheads="1" noTextEdit="1"/>
          </p:cNvSpPr>
          <p:nvPr>
            <p:ph type="sldImg"/>
          </p:nvPr>
        </p:nvSpPr>
        <p:spPr>
          <a:ln/>
        </p:spPr>
      </p:sp>
      <p:sp>
        <p:nvSpPr>
          <p:cNvPr id="178180" name="Rectangle 2051"/>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17619127-22CA-4A9E-98E1-D2277EB57766}" type="slidenum">
              <a:rPr lang="fr-FR" smtClean="0"/>
              <a:pPr/>
              <a:t>8</a:t>
            </a:fld>
            <a:endParaRPr lang="fr-FR"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01B9CEF9-8D1B-4F1E-9CB4-6BA106793EC9}" type="slidenum">
              <a:rPr lang="fr-FR" smtClean="0"/>
              <a:pPr/>
              <a:t>80</a:t>
            </a:fld>
            <a:endParaRPr lang="fr-FR"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D69BCF7C-1B48-4F3D-9EC1-DB2528C317DA}" type="slidenum">
              <a:rPr lang="fr-FR" smtClean="0"/>
              <a:pPr/>
              <a:t>81</a:t>
            </a:fld>
            <a:endParaRPr lang="fr-FR" smtClean="0"/>
          </a:p>
        </p:txBody>
      </p:sp>
      <p:sp>
        <p:nvSpPr>
          <p:cNvPr id="180227" name="Rectangle 1026"/>
          <p:cNvSpPr>
            <a:spLocks noGrp="1" noRot="1" noChangeAspect="1" noChangeArrowheads="1" noTextEdit="1"/>
          </p:cNvSpPr>
          <p:nvPr>
            <p:ph type="sldImg"/>
          </p:nvPr>
        </p:nvSpPr>
        <p:spPr>
          <a:ln/>
        </p:spPr>
      </p:sp>
      <p:sp>
        <p:nvSpPr>
          <p:cNvPr id="180228"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CAD62D20-0033-41C0-B87B-D7919DF1D1E4}" type="slidenum">
              <a:rPr lang="fr-FR" smtClean="0"/>
              <a:pPr/>
              <a:t>82</a:t>
            </a:fld>
            <a:endParaRPr lang="fr-FR"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8E1F2CC7-CB6D-407D-B8B0-A151C78D5668}" type="slidenum">
              <a:rPr lang="fr-FR" smtClean="0"/>
              <a:pPr/>
              <a:t>83</a:t>
            </a:fld>
            <a:endParaRPr lang="fr-FR" smtClean="0"/>
          </a:p>
        </p:txBody>
      </p:sp>
      <p:sp>
        <p:nvSpPr>
          <p:cNvPr id="182275" name="Rectangle 1026"/>
          <p:cNvSpPr>
            <a:spLocks noGrp="1" noRot="1" noChangeAspect="1" noChangeArrowheads="1" noTextEdit="1"/>
          </p:cNvSpPr>
          <p:nvPr>
            <p:ph type="sldImg"/>
          </p:nvPr>
        </p:nvSpPr>
        <p:spPr>
          <a:ln/>
        </p:spPr>
      </p:sp>
      <p:sp>
        <p:nvSpPr>
          <p:cNvPr id="182276" name="Rectangle 1027"/>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83CE57EF-C7D3-4F84-9C14-5A9EBC3B18AA}" type="slidenum">
              <a:rPr lang="fr-FR" smtClean="0"/>
              <a:pPr/>
              <a:t>84</a:t>
            </a:fld>
            <a:endParaRPr lang="fr-FR"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4DED7209-953E-4582-AFF6-1BC6EEF1A7C5}" type="slidenum">
              <a:rPr lang="fr-FR" smtClean="0"/>
              <a:pPr/>
              <a:t>85</a:t>
            </a:fld>
            <a:endParaRPr lang="fr-FR"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00B66A44-DE90-44C8-A564-FB7CAC961118}" type="slidenum">
              <a:rPr lang="fr-FR" smtClean="0"/>
              <a:pPr/>
              <a:t>86</a:t>
            </a:fld>
            <a:endParaRPr lang="fr-FR"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58B3A630-7E40-4BCE-AA41-C4C19B79EA4A}" type="slidenum">
              <a:rPr lang="fr-FR" smtClean="0"/>
              <a:pPr/>
              <a:t>87</a:t>
            </a:fld>
            <a:endParaRPr lang="fr-FR" smtClean="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1F6F7729-393C-4A46-B7B9-62FDBAED9822}" type="slidenum">
              <a:rPr lang="fr-FR" smtClean="0"/>
              <a:pPr/>
              <a:t>88</a:t>
            </a:fld>
            <a:endParaRPr lang="fr-FR" smtClean="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635C7538-7F0D-41E8-BDE8-E9BE478E7754}" type="slidenum">
              <a:rPr lang="fr-FR" smtClean="0"/>
              <a:pPr/>
              <a:t>89</a:t>
            </a:fld>
            <a:endParaRPr lang="fr-FR" smtClean="0"/>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97440FBF-D913-4955-A10F-1D55E7C181E2}" type="slidenum">
              <a:rPr lang="fr-FR" smtClean="0"/>
              <a:pPr/>
              <a:t>9</a:t>
            </a:fld>
            <a:endParaRPr lang="fr-FR"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cid:image002.png@01CFF9D9.32C451E0"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vmlDrawing" Target="../drawings/vmlDrawing3.vml"/><Relationship Id="rId5" Type="http://schemas.openxmlformats.org/officeDocument/2006/relationships/image" Target="cid:image002.png@01CFF9D9.32C451E0" TargetMode="Externa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6"/>
          <p:cNvSpPr>
            <a:spLocks noChangeArrowheads="1"/>
          </p:cNvSpPr>
          <p:nvPr userDrawn="1"/>
        </p:nvSpPr>
        <p:spPr bwMode="auto">
          <a:xfrm flipV="1">
            <a:off x="0" y="152400"/>
            <a:ext cx="9144000" cy="2160588"/>
          </a:xfrm>
          <a:prstGeom prst="rect">
            <a:avLst/>
          </a:prstGeom>
          <a:gradFill rotWithShape="1">
            <a:gsLst>
              <a:gs pos="0">
                <a:srgbClr val="FFFFFF"/>
              </a:gs>
              <a:gs pos="50000">
                <a:srgbClr val="072966"/>
              </a:gs>
              <a:gs pos="100000">
                <a:srgbClr val="FFFFFF"/>
              </a:gs>
            </a:gsLst>
            <a:lin ang="5400000" scaled="1"/>
          </a:gradFill>
          <a:ln w="9525">
            <a:noFill/>
            <a:miter lim="800000"/>
            <a:headEnd/>
            <a:tailEnd/>
          </a:ln>
          <a:effectLst/>
        </p:spPr>
        <p:txBody>
          <a:bodyPr wrap="none" anchor="ctr"/>
          <a:lstStyle/>
          <a:p>
            <a:pPr>
              <a:defRPr/>
            </a:pPr>
            <a:endParaRPr lang="fr-BE"/>
          </a:p>
        </p:txBody>
      </p:sp>
      <p:graphicFrame>
        <p:nvGraphicFramePr>
          <p:cNvPr id="5" name="Object 21"/>
          <p:cNvGraphicFramePr>
            <a:graphicFrameLocks noChangeAspect="1"/>
          </p:cNvGraphicFramePr>
          <p:nvPr/>
        </p:nvGraphicFramePr>
        <p:xfrm>
          <a:off x="6084888" y="5949950"/>
          <a:ext cx="1943100" cy="762000"/>
        </p:xfrm>
        <a:graphic>
          <a:graphicData uri="http://schemas.openxmlformats.org/presentationml/2006/ole">
            <p:oleObj spid="_x0000_s199682" name="Image Photo Editor" r:id="rId3" imgW="3414056" imgH="1340952" progId="">
              <p:embed/>
            </p:oleObj>
          </a:graphicData>
        </a:graphic>
      </p:graphicFrame>
      <p:pic>
        <p:nvPicPr>
          <p:cNvPr id="6" name="Picture 3" descr="cid:image002.png@01CFF9D9.32C451E0"/>
          <p:cNvPicPr>
            <a:picLocks noChangeAspect="1" noChangeArrowheads="1"/>
          </p:cNvPicPr>
          <p:nvPr userDrawn="1"/>
        </p:nvPicPr>
        <p:blipFill>
          <a:blip r:embed="rId4" r:link="rId5" cstate="print"/>
          <a:srcRect/>
          <a:stretch>
            <a:fillRect/>
          </a:stretch>
        </p:blipFill>
        <p:spPr bwMode="auto">
          <a:xfrm>
            <a:off x="8172450" y="6008688"/>
            <a:ext cx="720725" cy="679450"/>
          </a:xfrm>
          <a:prstGeom prst="rect">
            <a:avLst/>
          </a:prstGeom>
          <a:noFill/>
          <a:ln w="9525">
            <a:noFill/>
            <a:miter lim="800000"/>
            <a:headEnd/>
            <a:tailEnd/>
          </a:ln>
        </p:spPr>
      </p:pic>
      <p:sp>
        <p:nvSpPr>
          <p:cNvPr id="9219" name="Rectangle 3"/>
          <p:cNvSpPr>
            <a:spLocks noGrp="1" noChangeArrowheads="1"/>
          </p:cNvSpPr>
          <p:nvPr>
            <p:ph type="ctrTitle"/>
          </p:nvPr>
        </p:nvSpPr>
        <p:spPr>
          <a:xfrm>
            <a:off x="0" y="2205038"/>
            <a:ext cx="9144000" cy="1470025"/>
          </a:xfrm>
        </p:spPr>
        <p:txBody>
          <a:bodyPr/>
          <a:lstStyle>
            <a:lvl1pPr algn="ctr">
              <a:defRPr sz="4000">
                <a:solidFill>
                  <a:schemeClr val="accent2"/>
                </a:solidFill>
              </a:defRPr>
            </a:lvl1pPr>
          </a:lstStyle>
          <a:p>
            <a:endParaRPr lang="en-US" dirty="0"/>
          </a:p>
        </p:txBody>
      </p:sp>
      <p:sp>
        <p:nvSpPr>
          <p:cNvPr id="9220" name="Rectangle 4"/>
          <p:cNvSpPr>
            <a:spLocks noGrp="1" noChangeArrowheads="1"/>
          </p:cNvSpPr>
          <p:nvPr>
            <p:ph type="subTitle" idx="1"/>
          </p:nvPr>
        </p:nvSpPr>
        <p:spPr>
          <a:xfrm>
            <a:off x="0" y="3860800"/>
            <a:ext cx="9144000" cy="1079500"/>
          </a:xfrm>
        </p:spPr>
        <p:txBody>
          <a:bodyPr/>
          <a:lstStyle>
            <a:lvl1pPr marL="0" indent="0" algn="ctr">
              <a:buFontTx/>
              <a:buNone/>
              <a:defRPr/>
            </a:lvl1pPr>
          </a:lstStyle>
          <a:p>
            <a:endParaRPr lang="en-US" dirty="0"/>
          </a:p>
        </p:txBody>
      </p:sp>
      <p:sp>
        <p:nvSpPr>
          <p:cNvPr id="7" name="Rectangle 6"/>
          <p:cNvSpPr>
            <a:spLocks noGrp="1" noChangeArrowheads="1"/>
          </p:cNvSpPr>
          <p:nvPr>
            <p:ph type="dt" sz="half" idx="10"/>
          </p:nvPr>
        </p:nvSpPr>
        <p:spPr/>
        <p:txBody>
          <a:bodyPr/>
          <a:lstStyle>
            <a:lvl1pPr>
              <a:defRPr/>
            </a:lvl1pPr>
          </a:lstStyle>
          <a:p>
            <a:pPr>
              <a:defRPr/>
            </a:pPr>
            <a:endParaRPr lang="en-US"/>
          </a:p>
        </p:txBody>
      </p:sp>
      <p:sp>
        <p:nvSpPr>
          <p:cNvPr id="8" name="Rectangle 7"/>
          <p:cNvSpPr>
            <a:spLocks noGrp="1" noChangeArrowheads="1"/>
          </p:cNvSpPr>
          <p:nvPr>
            <p:ph type="ftr" sz="quarter" idx="11"/>
          </p:nvPr>
        </p:nvSpPr>
        <p:spPr/>
        <p:txBody>
          <a:bodyPr/>
          <a:lstStyle>
            <a:lvl1pPr>
              <a:defRPr/>
            </a:lvl1pPr>
          </a:lstStyle>
          <a:p>
            <a:pPr>
              <a:defRPr/>
            </a:pPr>
            <a:r>
              <a:rPr lang="en-US"/>
              <a:t>chcd</a:t>
            </a:r>
          </a:p>
        </p:txBody>
      </p:sp>
      <p:sp>
        <p:nvSpPr>
          <p:cNvPr id="9" name="Rectangle 8"/>
          <p:cNvSpPr>
            <a:spLocks noGrp="1" noChangeArrowheads="1"/>
          </p:cNvSpPr>
          <p:nvPr>
            <p:ph type="sldNum" sz="quarter" idx="12"/>
          </p:nvPr>
        </p:nvSpPr>
        <p:spPr>
          <a:xfrm>
            <a:off x="6553200" y="6245225"/>
            <a:ext cx="2133600" cy="476250"/>
          </a:xfrm>
        </p:spPr>
        <p:txBody>
          <a:bodyPr/>
          <a:lstStyle>
            <a:lvl1pPr>
              <a:defRPr sz="1400"/>
            </a:lvl1pPr>
          </a:lstStyle>
          <a:p>
            <a:pPr>
              <a:defRPr/>
            </a:pPr>
            <a:fld id="{E0B606AC-9946-49D7-B051-7664DBBEF861}" type="slidenum">
              <a:rPr lang="en-US"/>
              <a:pPr>
                <a:defRPr/>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6" name="Rectangle 6"/>
          <p:cNvSpPr>
            <a:spLocks noGrp="1" noChangeArrowheads="1"/>
          </p:cNvSpPr>
          <p:nvPr>
            <p:ph type="sldNum" sz="quarter" idx="12"/>
          </p:nvPr>
        </p:nvSpPr>
        <p:spPr>
          <a:ln/>
        </p:spPr>
        <p:txBody>
          <a:bodyPr/>
          <a:lstStyle>
            <a:lvl1pPr>
              <a:defRPr/>
            </a:lvl1pPr>
          </a:lstStyle>
          <a:p>
            <a:pPr>
              <a:defRPr/>
            </a:pPr>
            <a:fld id="{88F0316B-0BFD-4268-8070-E250D76048B1}"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38938" y="0"/>
            <a:ext cx="2246312" cy="3962400"/>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0" y="0"/>
            <a:ext cx="6586538" cy="3962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6" name="Rectangle 6"/>
          <p:cNvSpPr>
            <a:spLocks noGrp="1" noChangeArrowheads="1"/>
          </p:cNvSpPr>
          <p:nvPr>
            <p:ph type="sldNum" sz="quarter" idx="12"/>
          </p:nvPr>
        </p:nvSpPr>
        <p:spPr>
          <a:ln/>
        </p:spPr>
        <p:txBody>
          <a:bodyPr/>
          <a:lstStyle>
            <a:lvl1pPr>
              <a:defRPr/>
            </a:lvl1pPr>
          </a:lstStyle>
          <a:p>
            <a:pPr>
              <a:defRPr/>
            </a:pPr>
            <a:fld id="{E96DB52E-BF0C-402B-9BD5-F16B4E03D0AB}"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0"/>
            <a:ext cx="9144000" cy="765175"/>
          </a:xfrm>
          <a:prstGeom prst="rect">
            <a:avLst/>
          </a:prstGeom>
          <a:gradFill rotWithShape="1">
            <a:gsLst>
              <a:gs pos="0">
                <a:srgbClr val="FFFFFF">
                  <a:alpha val="0"/>
                </a:srgbClr>
              </a:gs>
              <a:gs pos="100000">
                <a:srgbClr val="072966"/>
              </a:gs>
            </a:gsLst>
            <a:lin ang="0" scaled="1"/>
          </a:gradFill>
          <a:ln w="9525">
            <a:noFill/>
            <a:miter lim="800000"/>
            <a:headEnd/>
            <a:tailEnd/>
          </a:ln>
          <a:effectLst/>
        </p:spPr>
        <p:txBody>
          <a:bodyPr wrap="none" anchor="ctr"/>
          <a:lstStyle/>
          <a:p>
            <a:pPr algn="ctr">
              <a:defRPr/>
            </a:pPr>
            <a:endParaRPr lang="en-GB">
              <a:solidFill>
                <a:schemeClr val="tx1"/>
              </a:solidFill>
            </a:endParaRPr>
          </a:p>
        </p:txBody>
      </p:sp>
      <p:sp>
        <p:nvSpPr>
          <p:cNvPr id="5" name="Rectangle 7"/>
          <p:cNvSpPr>
            <a:spLocks noChangeArrowheads="1"/>
          </p:cNvSpPr>
          <p:nvPr userDrawn="1"/>
        </p:nvSpPr>
        <p:spPr bwMode="auto">
          <a:xfrm flipV="1">
            <a:off x="0" y="6210300"/>
            <a:ext cx="8305800" cy="647700"/>
          </a:xfrm>
          <a:prstGeom prst="rect">
            <a:avLst/>
          </a:prstGeom>
          <a:gradFill rotWithShape="1">
            <a:gsLst>
              <a:gs pos="0">
                <a:srgbClr val="072966"/>
              </a:gs>
              <a:gs pos="100000">
                <a:srgbClr val="FFFFFF">
                  <a:alpha val="0"/>
                </a:srgbClr>
              </a:gs>
            </a:gsLst>
            <a:lin ang="0" scaled="1"/>
          </a:gradFill>
          <a:ln w="9525">
            <a:noFill/>
            <a:miter lim="800000"/>
            <a:headEnd/>
            <a:tailEnd/>
          </a:ln>
          <a:effectLst/>
        </p:spPr>
        <p:txBody>
          <a:bodyPr wrap="none" anchor="ctr"/>
          <a:lstStyle/>
          <a:p>
            <a:pPr>
              <a:defRPr/>
            </a:pPr>
            <a:endParaRPr lang="fr-BE"/>
          </a:p>
        </p:txBody>
      </p:sp>
      <p:sp>
        <p:nvSpPr>
          <p:cNvPr id="6" name="Text Box 20"/>
          <p:cNvSpPr txBox="1">
            <a:spLocks noChangeArrowheads="1"/>
          </p:cNvSpPr>
          <p:nvPr/>
        </p:nvSpPr>
        <p:spPr bwMode="auto">
          <a:xfrm>
            <a:off x="304800" y="6400800"/>
            <a:ext cx="6400800" cy="457200"/>
          </a:xfrm>
          <a:prstGeom prst="rect">
            <a:avLst/>
          </a:prstGeom>
          <a:noFill/>
          <a:ln w="9525">
            <a:noFill/>
            <a:miter lim="800000"/>
            <a:headEnd/>
            <a:tailEnd/>
          </a:ln>
          <a:effectLst/>
        </p:spPr>
        <p:txBody>
          <a:bodyPr>
            <a:spAutoFit/>
          </a:bodyPr>
          <a:lstStyle/>
          <a:p>
            <a:pPr>
              <a:spcBef>
                <a:spcPct val="50000"/>
              </a:spcBef>
              <a:defRPr/>
            </a:pPr>
            <a:endParaRPr lang="fr-FR" sz="2400"/>
          </a:p>
        </p:txBody>
      </p:sp>
      <p:graphicFrame>
        <p:nvGraphicFramePr>
          <p:cNvPr id="7" name="Object 22"/>
          <p:cNvGraphicFramePr>
            <a:graphicFrameLocks noChangeAspect="1"/>
          </p:cNvGraphicFramePr>
          <p:nvPr/>
        </p:nvGraphicFramePr>
        <p:xfrm>
          <a:off x="152400" y="0"/>
          <a:ext cx="1936750" cy="760413"/>
        </p:xfrm>
        <a:graphic>
          <a:graphicData uri="http://schemas.openxmlformats.org/presentationml/2006/ole">
            <p:oleObj spid="_x0000_s200706" name="Image Photo Editor" r:id="rId3" imgW="3414056" imgH="1340952" progId="">
              <p:embed/>
            </p:oleObj>
          </a:graphicData>
        </a:graphic>
      </p:graphicFrame>
      <p:pic>
        <p:nvPicPr>
          <p:cNvPr id="8" name="Picture 3" descr="cid:image002.png@01CFF9D9.32C451E0"/>
          <p:cNvPicPr>
            <a:picLocks noChangeAspect="1" noChangeArrowheads="1"/>
          </p:cNvPicPr>
          <p:nvPr userDrawn="1"/>
        </p:nvPicPr>
        <p:blipFill>
          <a:blip r:embed="rId4" r:link="rId5" cstate="print"/>
          <a:srcRect/>
          <a:stretch>
            <a:fillRect/>
          </a:stretch>
        </p:blipFill>
        <p:spPr bwMode="auto">
          <a:xfrm>
            <a:off x="7667625" y="6213475"/>
            <a:ext cx="685800" cy="644525"/>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BE" dirty="0"/>
          </a:p>
        </p:txBody>
      </p:sp>
      <p:sp>
        <p:nvSpPr>
          <p:cNvPr id="9" name="Espace réservé de la date 3"/>
          <p:cNvSpPr>
            <a:spLocks noGrp="1"/>
          </p:cNvSpPr>
          <p:nvPr>
            <p:ph type="dt" sz="half" idx="10"/>
          </p:nvPr>
        </p:nvSpPr>
        <p:spPr/>
        <p:txBody>
          <a:bodyPr/>
          <a:lstStyle>
            <a:lvl1pPr>
              <a:defRPr/>
            </a:lvl1pPr>
          </a:lstStyle>
          <a:p>
            <a:pPr>
              <a:defRPr/>
            </a:pPr>
            <a:endParaRPr lang="en-US"/>
          </a:p>
        </p:txBody>
      </p:sp>
      <p:sp>
        <p:nvSpPr>
          <p:cNvPr id="10" name="Espace réservé du pied de page 4"/>
          <p:cNvSpPr>
            <a:spLocks noGrp="1"/>
          </p:cNvSpPr>
          <p:nvPr>
            <p:ph type="ftr" sz="quarter" idx="11"/>
          </p:nvPr>
        </p:nvSpPr>
        <p:spPr/>
        <p:txBody>
          <a:bodyPr/>
          <a:lstStyle>
            <a:lvl1pPr>
              <a:defRPr/>
            </a:lvl1pPr>
          </a:lstStyle>
          <a:p>
            <a:pPr>
              <a:defRPr/>
            </a:pPr>
            <a:endParaRPr lang="en-US"/>
          </a:p>
        </p:txBody>
      </p:sp>
      <p:sp>
        <p:nvSpPr>
          <p:cNvPr id="11" name="Espace réservé du numéro de diapositive 5"/>
          <p:cNvSpPr>
            <a:spLocks noGrp="1"/>
          </p:cNvSpPr>
          <p:nvPr>
            <p:ph type="sldNum" sz="quarter" idx="12"/>
          </p:nvPr>
        </p:nvSpPr>
        <p:spPr/>
        <p:txBody>
          <a:bodyPr/>
          <a:lstStyle>
            <a:lvl1pPr>
              <a:defRPr/>
            </a:lvl1pPr>
          </a:lstStyle>
          <a:p>
            <a:pPr>
              <a:defRPr/>
            </a:pPr>
            <a:fld id="{7BB1F1E3-8D19-40B0-8058-3C65FD35E1E0}"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6" name="Rectangle 6"/>
          <p:cNvSpPr>
            <a:spLocks noGrp="1" noChangeArrowheads="1"/>
          </p:cNvSpPr>
          <p:nvPr>
            <p:ph type="sldNum" sz="quarter" idx="12"/>
          </p:nvPr>
        </p:nvSpPr>
        <p:spPr>
          <a:ln/>
        </p:spPr>
        <p:txBody>
          <a:bodyPr/>
          <a:lstStyle>
            <a:lvl1pPr>
              <a:defRPr/>
            </a:lvl1pPr>
          </a:lstStyle>
          <a:p>
            <a:pPr>
              <a:defRPr/>
            </a:pPr>
            <a:fld id="{D9898314-5E2A-4C55-8E25-478BBFB1C207}" type="slidenum">
              <a:rPr lang="en-US"/>
              <a:pPr>
                <a:defRPr/>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BE" dirty="0"/>
          </a:p>
        </p:txBody>
      </p:sp>
      <p:sp>
        <p:nvSpPr>
          <p:cNvPr id="3" name="Espace réservé du contenu 2"/>
          <p:cNvSpPr>
            <a:spLocks noGrp="1"/>
          </p:cNvSpPr>
          <p:nvPr>
            <p:ph sz="half" idx="1"/>
          </p:nvPr>
        </p:nvSpPr>
        <p:spPr>
          <a:xfrm>
            <a:off x="228600" y="981075"/>
            <a:ext cx="4302125" cy="2981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83125" y="981075"/>
            <a:ext cx="4302125" cy="2981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7" name="Rectangle 6"/>
          <p:cNvSpPr>
            <a:spLocks noGrp="1" noChangeArrowheads="1"/>
          </p:cNvSpPr>
          <p:nvPr>
            <p:ph type="sldNum" sz="quarter" idx="12"/>
          </p:nvPr>
        </p:nvSpPr>
        <p:spPr>
          <a:ln/>
        </p:spPr>
        <p:txBody>
          <a:bodyPr/>
          <a:lstStyle>
            <a:lvl1pPr>
              <a:defRPr/>
            </a:lvl1pPr>
          </a:lstStyle>
          <a:p>
            <a:pPr>
              <a:defRPr/>
            </a:pPr>
            <a:fld id="{E10078CF-FF57-458D-B7E9-297FDAFAECCE}"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9" name="Rectangle 6"/>
          <p:cNvSpPr>
            <a:spLocks noGrp="1" noChangeArrowheads="1"/>
          </p:cNvSpPr>
          <p:nvPr>
            <p:ph type="sldNum" sz="quarter" idx="12"/>
          </p:nvPr>
        </p:nvSpPr>
        <p:spPr>
          <a:ln/>
        </p:spPr>
        <p:txBody>
          <a:bodyPr/>
          <a:lstStyle>
            <a:lvl1pPr>
              <a:defRPr/>
            </a:lvl1pPr>
          </a:lstStyle>
          <a:p>
            <a:pPr>
              <a:defRPr/>
            </a:pPr>
            <a:fld id="{1F30E8EC-5191-4989-B7C0-8C5246022E32}"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5" name="Rectangle 6"/>
          <p:cNvSpPr>
            <a:spLocks noGrp="1" noChangeArrowheads="1"/>
          </p:cNvSpPr>
          <p:nvPr>
            <p:ph type="sldNum" sz="quarter" idx="12"/>
          </p:nvPr>
        </p:nvSpPr>
        <p:spPr>
          <a:ln/>
        </p:spPr>
        <p:txBody>
          <a:bodyPr/>
          <a:lstStyle>
            <a:lvl1pPr>
              <a:defRPr/>
            </a:lvl1pPr>
          </a:lstStyle>
          <a:p>
            <a:pPr>
              <a:defRPr/>
            </a:pPr>
            <a:fld id="{7799A5E7-887D-4075-8017-7E0AAE3D0DFE}"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4" name="Rectangle 6"/>
          <p:cNvSpPr>
            <a:spLocks noGrp="1" noChangeArrowheads="1"/>
          </p:cNvSpPr>
          <p:nvPr>
            <p:ph type="sldNum" sz="quarter" idx="12"/>
          </p:nvPr>
        </p:nvSpPr>
        <p:spPr>
          <a:ln/>
        </p:spPr>
        <p:txBody>
          <a:bodyPr/>
          <a:lstStyle>
            <a:lvl1pPr>
              <a:defRPr/>
            </a:lvl1pPr>
          </a:lstStyle>
          <a:p>
            <a:pPr>
              <a:defRPr/>
            </a:pPr>
            <a:fld id="{A294EFB4-A7C2-4AC0-9B98-EDD76F251F63}"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7" name="Rectangle 6"/>
          <p:cNvSpPr>
            <a:spLocks noGrp="1" noChangeArrowheads="1"/>
          </p:cNvSpPr>
          <p:nvPr>
            <p:ph type="sldNum" sz="quarter" idx="12"/>
          </p:nvPr>
        </p:nvSpPr>
        <p:spPr>
          <a:ln/>
        </p:spPr>
        <p:txBody>
          <a:bodyPr/>
          <a:lstStyle>
            <a:lvl1pPr>
              <a:defRPr/>
            </a:lvl1pPr>
          </a:lstStyle>
          <a:p>
            <a:pPr>
              <a:defRPr/>
            </a:pPr>
            <a:fld id="{353A02CB-281C-4BED-8530-C34938FE2D31}"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BE"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chcd</a:t>
            </a:r>
          </a:p>
        </p:txBody>
      </p:sp>
      <p:sp>
        <p:nvSpPr>
          <p:cNvPr id="7" name="Rectangle 6"/>
          <p:cNvSpPr>
            <a:spLocks noGrp="1" noChangeArrowheads="1"/>
          </p:cNvSpPr>
          <p:nvPr>
            <p:ph type="sldNum" sz="quarter" idx="12"/>
          </p:nvPr>
        </p:nvSpPr>
        <p:spPr>
          <a:ln/>
        </p:spPr>
        <p:txBody>
          <a:bodyPr/>
          <a:lstStyle>
            <a:lvl1pPr>
              <a:defRPr/>
            </a:lvl1pPr>
          </a:lstStyle>
          <a:p>
            <a:pPr>
              <a:defRPr/>
            </a:pPr>
            <a:fld id="{149597DB-9C80-4CF7-B902-E1935630C29E}"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userDrawn="1"/>
        </p:nvSpPr>
        <p:spPr bwMode="auto">
          <a:xfrm>
            <a:off x="0" y="0"/>
            <a:ext cx="9144000" cy="765175"/>
          </a:xfrm>
          <a:prstGeom prst="rect">
            <a:avLst/>
          </a:prstGeom>
          <a:gradFill rotWithShape="1">
            <a:gsLst>
              <a:gs pos="0">
                <a:srgbClr val="FFFFFF">
                  <a:alpha val="0"/>
                </a:srgbClr>
              </a:gs>
              <a:gs pos="100000">
                <a:srgbClr val="072966"/>
              </a:gs>
            </a:gsLst>
            <a:lin ang="0" scaled="1"/>
          </a:gradFill>
          <a:ln w="9525">
            <a:noFill/>
            <a:miter lim="800000"/>
            <a:headEnd/>
            <a:tailEnd/>
          </a:ln>
          <a:effectLst/>
        </p:spPr>
        <p:txBody>
          <a:bodyPr wrap="none" anchor="ctr"/>
          <a:lstStyle/>
          <a:p>
            <a:pPr algn="ctr">
              <a:defRPr/>
            </a:pPr>
            <a:endParaRPr lang="en-GB">
              <a:solidFill>
                <a:schemeClr val="tx1"/>
              </a:solidFill>
            </a:endParaRPr>
          </a:p>
        </p:txBody>
      </p:sp>
      <p:sp>
        <p:nvSpPr>
          <p:cNvPr id="1029" name="Rectangle 2"/>
          <p:cNvSpPr>
            <a:spLocks noGrp="1" noChangeArrowheads="1"/>
          </p:cNvSpPr>
          <p:nvPr>
            <p:ph type="title"/>
          </p:nvPr>
        </p:nvSpPr>
        <p:spPr bwMode="auto">
          <a:xfrm>
            <a:off x="0" y="0"/>
            <a:ext cx="8964613" cy="7493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Add your logo here              edit Master title style</a:t>
            </a:r>
          </a:p>
        </p:txBody>
      </p:sp>
      <p:sp>
        <p:nvSpPr>
          <p:cNvPr id="1030" name="Rectangle 3"/>
          <p:cNvSpPr>
            <a:spLocks noGrp="1" noChangeArrowheads="1"/>
          </p:cNvSpPr>
          <p:nvPr>
            <p:ph type="body" idx="1"/>
          </p:nvPr>
        </p:nvSpPr>
        <p:spPr bwMode="auto">
          <a:xfrm>
            <a:off x="228600" y="981075"/>
            <a:ext cx="8756650" cy="2981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defRPr>
            </a:lvl1pPr>
          </a:lstStyle>
          <a:p>
            <a:pPr>
              <a:defRPr/>
            </a:pPr>
            <a:endParaRPr lang="en-US"/>
          </a:p>
        </p:txBody>
      </p:sp>
      <p:sp>
        <p:nvSpPr>
          <p:cNvPr id="2"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defRPr>
            </a:lvl1pPr>
          </a:lstStyle>
          <a:p>
            <a:pPr>
              <a:defRPr/>
            </a:pPr>
            <a:r>
              <a:rPr lang="en-US"/>
              <a:t>chcd</a:t>
            </a:r>
          </a:p>
        </p:txBody>
      </p:sp>
      <p:sp>
        <p:nvSpPr>
          <p:cNvPr id="3" name="Rectangle 6"/>
          <p:cNvSpPr>
            <a:spLocks noGrp="1" noChangeArrowheads="1"/>
          </p:cNvSpPr>
          <p:nvPr>
            <p:ph type="sldNum" sz="quarter" idx="4"/>
          </p:nvPr>
        </p:nvSpPr>
        <p:spPr bwMode="auto">
          <a:xfrm>
            <a:off x="6858000" y="64770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defRPr>
            </a:lvl1pPr>
          </a:lstStyle>
          <a:p>
            <a:pPr>
              <a:defRPr/>
            </a:pPr>
            <a:fld id="{AD7E7954-620F-4E33-A9AE-4F7C111DF946}" type="slidenum">
              <a:rPr lang="en-US"/>
              <a:pPr>
                <a:defRPr/>
              </a:pPr>
              <a:t>‹N°›</a:t>
            </a:fld>
            <a:endParaRPr lang="en-US"/>
          </a:p>
        </p:txBody>
      </p:sp>
      <p:sp>
        <p:nvSpPr>
          <p:cNvPr id="1031" name="Rectangle 7"/>
          <p:cNvSpPr>
            <a:spLocks noChangeArrowheads="1"/>
          </p:cNvSpPr>
          <p:nvPr userDrawn="1"/>
        </p:nvSpPr>
        <p:spPr bwMode="auto">
          <a:xfrm flipV="1">
            <a:off x="0" y="6210300"/>
            <a:ext cx="8305800" cy="647700"/>
          </a:xfrm>
          <a:prstGeom prst="rect">
            <a:avLst/>
          </a:prstGeom>
          <a:gradFill rotWithShape="1">
            <a:gsLst>
              <a:gs pos="0">
                <a:srgbClr val="072966"/>
              </a:gs>
              <a:gs pos="100000">
                <a:srgbClr val="FFFFFF">
                  <a:alpha val="0"/>
                </a:srgbClr>
              </a:gs>
            </a:gsLst>
            <a:lin ang="0" scaled="1"/>
          </a:gradFill>
          <a:ln w="9525">
            <a:noFill/>
            <a:miter lim="800000"/>
            <a:headEnd/>
            <a:tailEnd/>
          </a:ln>
          <a:effectLst/>
        </p:spPr>
        <p:txBody>
          <a:bodyPr wrap="none" anchor="ctr"/>
          <a:lstStyle/>
          <a:p>
            <a:pPr>
              <a:defRPr/>
            </a:pPr>
            <a:endParaRPr lang="fr-BE"/>
          </a:p>
        </p:txBody>
      </p:sp>
      <p:sp>
        <p:nvSpPr>
          <p:cNvPr id="1044" name="Text Box 20"/>
          <p:cNvSpPr txBox="1">
            <a:spLocks noChangeArrowheads="1"/>
          </p:cNvSpPr>
          <p:nvPr/>
        </p:nvSpPr>
        <p:spPr bwMode="auto">
          <a:xfrm>
            <a:off x="304800" y="6400800"/>
            <a:ext cx="6400800" cy="457200"/>
          </a:xfrm>
          <a:prstGeom prst="rect">
            <a:avLst/>
          </a:prstGeom>
          <a:noFill/>
          <a:ln w="9525">
            <a:noFill/>
            <a:miter lim="800000"/>
            <a:headEnd/>
            <a:tailEnd/>
          </a:ln>
          <a:effectLst/>
        </p:spPr>
        <p:txBody>
          <a:bodyPr>
            <a:spAutoFit/>
          </a:bodyPr>
          <a:lstStyle/>
          <a:p>
            <a:pPr>
              <a:spcBef>
                <a:spcPct val="50000"/>
              </a:spcBef>
              <a:defRPr/>
            </a:pPr>
            <a:endParaRPr lang="fr-FR" sz="2400"/>
          </a:p>
        </p:txBody>
      </p:sp>
      <p:graphicFrame>
        <p:nvGraphicFramePr>
          <p:cNvPr id="1026" name="Object 22"/>
          <p:cNvGraphicFramePr>
            <a:graphicFrameLocks noChangeAspect="1"/>
          </p:cNvGraphicFramePr>
          <p:nvPr/>
        </p:nvGraphicFramePr>
        <p:xfrm>
          <a:off x="152400" y="0"/>
          <a:ext cx="1936750" cy="760413"/>
        </p:xfrm>
        <a:graphic>
          <a:graphicData uri="http://schemas.openxmlformats.org/presentationml/2006/ole">
            <p:oleObj spid="_x0000_s1026" name="Image Photo Editor" r:id="rId14" imgW="3414056" imgH="1340952" progId="">
              <p:embed/>
            </p:oleObj>
          </a:graphicData>
        </a:graphic>
      </p:graphicFrame>
    </p:spTree>
  </p:cSld>
  <p:clrMap bg1="lt1" tx1="dk1" bg2="lt2" tx2="dk2" accent1="accent1" accent2="accent2" accent3="accent3" accent4="accent4" accent5="accent5" accent6="accent6" hlink="hlink" folHlink="folHlink"/>
  <p:sldLayoutIdLst>
    <p:sldLayoutId id="2147483801" r:id="rId1"/>
    <p:sldLayoutId id="2147483802"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hf hdr="0" dt="0"/>
  <p:txStyles>
    <p:titleStyle>
      <a:lvl1pPr algn="r" rtl="0" eaLnBrk="0" fontAlgn="base" hangingPunct="0">
        <a:spcBef>
          <a:spcPct val="0"/>
        </a:spcBef>
        <a:spcAft>
          <a:spcPct val="0"/>
        </a:spcAft>
        <a:defRPr sz="2400">
          <a:solidFill>
            <a:schemeClr val="bg1"/>
          </a:solidFill>
          <a:latin typeface="+mj-lt"/>
          <a:ea typeface="+mj-ea"/>
          <a:cs typeface="+mj-cs"/>
        </a:defRPr>
      </a:lvl1pPr>
      <a:lvl2pPr algn="r" rtl="0" eaLnBrk="0" fontAlgn="base" hangingPunct="0">
        <a:spcBef>
          <a:spcPct val="0"/>
        </a:spcBef>
        <a:spcAft>
          <a:spcPct val="0"/>
        </a:spcAft>
        <a:defRPr sz="2400">
          <a:solidFill>
            <a:schemeClr val="bg1"/>
          </a:solidFill>
          <a:latin typeface="Arial" charset="0"/>
        </a:defRPr>
      </a:lvl2pPr>
      <a:lvl3pPr algn="r" rtl="0" eaLnBrk="0" fontAlgn="base" hangingPunct="0">
        <a:spcBef>
          <a:spcPct val="0"/>
        </a:spcBef>
        <a:spcAft>
          <a:spcPct val="0"/>
        </a:spcAft>
        <a:defRPr sz="2400">
          <a:solidFill>
            <a:schemeClr val="bg1"/>
          </a:solidFill>
          <a:latin typeface="Arial" charset="0"/>
        </a:defRPr>
      </a:lvl3pPr>
      <a:lvl4pPr algn="r" rtl="0" eaLnBrk="0" fontAlgn="base" hangingPunct="0">
        <a:spcBef>
          <a:spcPct val="0"/>
        </a:spcBef>
        <a:spcAft>
          <a:spcPct val="0"/>
        </a:spcAft>
        <a:defRPr sz="2400">
          <a:solidFill>
            <a:schemeClr val="bg1"/>
          </a:solidFill>
          <a:latin typeface="Arial" charset="0"/>
        </a:defRPr>
      </a:lvl4pPr>
      <a:lvl5pPr algn="r" rtl="0" eaLnBrk="0" fontAlgn="base" hangingPunct="0">
        <a:spcBef>
          <a:spcPct val="0"/>
        </a:spcBef>
        <a:spcAft>
          <a:spcPct val="0"/>
        </a:spcAft>
        <a:defRPr sz="2400">
          <a:solidFill>
            <a:schemeClr val="bg1"/>
          </a:solidFill>
          <a:latin typeface="Arial" charset="0"/>
        </a:defRPr>
      </a:lvl5pPr>
      <a:lvl6pPr marL="457200" algn="r" rtl="0" fontAlgn="base">
        <a:spcBef>
          <a:spcPct val="0"/>
        </a:spcBef>
        <a:spcAft>
          <a:spcPct val="0"/>
        </a:spcAft>
        <a:defRPr sz="2400">
          <a:solidFill>
            <a:schemeClr val="bg1"/>
          </a:solidFill>
          <a:latin typeface="Arial" charset="0"/>
        </a:defRPr>
      </a:lvl6pPr>
      <a:lvl7pPr marL="914400" algn="r" rtl="0" fontAlgn="base">
        <a:spcBef>
          <a:spcPct val="0"/>
        </a:spcBef>
        <a:spcAft>
          <a:spcPct val="0"/>
        </a:spcAft>
        <a:defRPr sz="2400">
          <a:solidFill>
            <a:schemeClr val="bg1"/>
          </a:solidFill>
          <a:latin typeface="Arial" charset="0"/>
        </a:defRPr>
      </a:lvl7pPr>
      <a:lvl8pPr marL="1371600" algn="r" rtl="0" fontAlgn="base">
        <a:spcBef>
          <a:spcPct val="0"/>
        </a:spcBef>
        <a:spcAft>
          <a:spcPct val="0"/>
        </a:spcAft>
        <a:defRPr sz="2400">
          <a:solidFill>
            <a:schemeClr val="bg1"/>
          </a:solidFill>
          <a:latin typeface="Arial" charset="0"/>
        </a:defRPr>
      </a:lvl8pPr>
      <a:lvl9pPr marL="1828800" algn="r" rtl="0" fontAlgn="base">
        <a:spcBef>
          <a:spcPct val="0"/>
        </a:spcBef>
        <a:spcAft>
          <a:spcPct val="0"/>
        </a:spcAft>
        <a:defRPr sz="2400">
          <a:solidFill>
            <a:schemeClr val="bg1"/>
          </a:solidFill>
          <a:latin typeface="Arial" charset="0"/>
        </a:defRPr>
      </a:lvl9pPr>
    </p:titleStyle>
    <p:bodyStyle>
      <a:lvl1pPr marL="342900" indent="-342900" algn="l" rtl="0" eaLnBrk="0" fontAlgn="base" hangingPunct="0">
        <a:spcBef>
          <a:spcPct val="20000"/>
        </a:spcBef>
        <a:spcAft>
          <a:spcPct val="0"/>
        </a:spcAft>
        <a:buChar char="•"/>
        <a:defRPr sz="2800">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400">
          <a:solidFill>
            <a:schemeClr val="accent2"/>
          </a:solidFill>
          <a:latin typeface="+mn-lt"/>
        </a:defRPr>
      </a:lvl2pPr>
      <a:lvl3pPr marL="1143000" indent="-228600" algn="l" rtl="0" eaLnBrk="0" fontAlgn="base" hangingPunct="0">
        <a:spcBef>
          <a:spcPct val="20000"/>
        </a:spcBef>
        <a:spcAft>
          <a:spcPct val="0"/>
        </a:spcAft>
        <a:buChar char="•"/>
        <a:defRPr sz="2000">
          <a:solidFill>
            <a:schemeClr val="accent2"/>
          </a:solidFill>
          <a:latin typeface="+mn-lt"/>
        </a:defRPr>
      </a:lvl3pPr>
      <a:lvl4pPr marL="1600200" indent="-228600" algn="l" rtl="0" eaLnBrk="0" fontAlgn="base" hangingPunct="0">
        <a:spcBef>
          <a:spcPct val="20000"/>
        </a:spcBef>
        <a:spcAft>
          <a:spcPct val="0"/>
        </a:spcAft>
        <a:buChar char="–"/>
        <a:defRPr sz="2000">
          <a:solidFill>
            <a:schemeClr val="accent2"/>
          </a:solidFill>
          <a:latin typeface="+mn-lt"/>
        </a:defRPr>
      </a:lvl4pPr>
      <a:lvl5pPr marL="2057400" indent="-228600" algn="l" rtl="0" eaLnBrk="0" fontAlgn="base" hangingPunct="0">
        <a:spcBef>
          <a:spcPct val="20000"/>
        </a:spcBef>
        <a:spcAft>
          <a:spcPct val="0"/>
        </a:spcAft>
        <a:buChar char="»"/>
        <a:defRPr sz="2000">
          <a:solidFill>
            <a:schemeClr val="accent2"/>
          </a:solidFill>
          <a:latin typeface="+mn-lt"/>
        </a:defRPr>
      </a:lvl5pPr>
      <a:lvl6pPr marL="2514600" indent="-228600" algn="l" rtl="0" fontAlgn="base">
        <a:spcBef>
          <a:spcPct val="20000"/>
        </a:spcBef>
        <a:spcAft>
          <a:spcPct val="0"/>
        </a:spcAft>
        <a:buChar char="»"/>
        <a:defRPr sz="2000">
          <a:solidFill>
            <a:schemeClr val="accent2"/>
          </a:solidFill>
          <a:latin typeface="+mn-lt"/>
        </a:defRPr>
      </a:lvl6pPr>
      <a:lvl7pPr marL="2971800" indent="-228600" algn="l" rtl="0" fontAlgn="base">
        <a:spcBef>
          <a:spcPct val="20000"/>
        </a:spcBef>
        <a:spcAft>
          <a:spcPct val="0"/>
        </a:spcAft>
        <a:buChar char="»"/>
        <a:defRPr sz="2000">
          <a:solidFill>
            <a:schemeClr val="accent2"/>
          </a:solidFill>
          <a:latin typeface="+mn-lt"/>
        </a:defRPr>
      </a:lvl7pPr>
      <a:lvl8pPr marL="3429000" indent="-228600" algn="l" rtl="0" fontAlgn="base">
        <a:spcBef>
          <a:spcPct val="20000"/>
        </a:spcBef>
        <a:spcAft>
          <a:spcPct val="0"/>
        </a:spcAft>
        <a:buChar char="»"/>
        <a:defRPr sz="2000">
          <a:solidFill>
            <a:schemeClr val="accent2"/>
          </a:solidFill>
          <a:latin typeface="+mn-lt"/>
        </a:defRPr>
      </a:lvl8pPr>
      <a:lvl9pPr marL="3886200" indent="-228600" algn="l" rtl="0" fontAlgn="base">
        <a:spcBef>
          <a:spcPct val="20000"/>
        </a:spcBef>
        <a:spcAft>
          <a:spcPct val="0"/>
        </a:spcAft>
        <a:buChar char="»"/>
        <a:defRPr sz="2000">
          <a:solidFill>
            <a:schemeClr val="accent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eur-lex.europa.eu/LexUriServ/LexUriServ.do?uri=OJ:L:2013:239:0136:0161:FR:PDF"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eur-lex.europa.eu/LexUriServ/LexUriServ.do?uri=OJ:L:2013:239:0162:0183:FR:PDF"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environnement.wallonie.be/legis/air/air008.htm"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hyperlink" Target="AGW%20chauffage%20central%2029%2001%202009%20consolide.pdf"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economie.fgov.be/fr/entreprises/BCE/"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http://awac.be/index.php/guichet-technique/agrements/chauffagistes"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Attestation%20r&#233;ception%20provisoire.doc"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Attestation%20r&#233;ception%20provisoire.doc"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Rapport%20reception%20generateur%20chaleur%20RW.doc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Logigramme%20reception%20generateur%20chaleur%20RW.pdf"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Tableau%20performances%20generateur%20chaleur%20RW.pdf"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Attestation%20contr&#244;le%20generateur%20chaleur%20RW.doc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hyperlink" Target="Logigramme%20contr&#244;le%20generateur%20chaleur%20RW.pdf"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228600" y="2060575"/>
            <a:ext cx="8610600" cy="4568825"/>
          </a:xfrm>
          <a:prstGeom prst="rect">
            <a:avLst/>
          </a:prstGeom>
          <a:noFill/>
          <a:ln w="9525">
            <a:noFill/>
            <a:miter lim="800000"/>
            <a:headEnd/>
            <a:tailEnd/>
          </a:ln>
        </p:spPr>
        <p:txBody>
          <a:bodyPr/>
          <a:lstStyle/>
          <a:p>
            <a:pPr>
              <a:spcBef>
                <a:spcPct val="20000"/>
              </a:spcBef>
            </a:pPr>
            <a:r>
              <a:rPr lang="fr-FR" sz="1600" u="sng" dirty="0"/>
              <a:t>REMARQUE PRELIMINAIRE</a:t>
            </a:r>
            <a:endParaRPr lang="fr-FR" sz="1600" dirty="0"/>
          </a:p>
          <a:p>
            <a:pPr>
              <a:spcBef>
                <a:spcPct val="20000"/>
              </a:spcBef>
            </a:pPr>
            <a:r>
              <a:rPr lang="fr-FR" sz="1600"/>
              <a:t>Ceci est une présentation de référence destinée aux centres de certification reconnus par l’Agence wallonne de l’Air et du Climat. </a:t>
            </a:r>
            <a:r>
              <a:rPr lang="fr-FR" sz="1600" dirty="0"/>
              <a:t>Les centres de certification peuvent utiliser cette présentation lors des formations préparatoires à la partie réglementaire de l’examen de certification des techniciens agréés.</a:t>
            </a:r>
          </a:p>
          <a:p>
            <a:pPr>
              <a:spcBef>
                <a:spcPct val="20000"/>
              </a:spcBef>
            </a:pPr>
            <a:endParaRPr lang="fr-FR" sz="800" dirty="0"/>
          </a:p>
          <a:p>
            <a:pPr>
              <a:spcBef>
                <a:spcPct val="20000"/>
              </a:spcBef>
            </a:pPr>
            <a:r>
              <a:rPr lang="fr-FR" sz="1600" dirty="0"/>
              <a:t>Néanmoins, toute personne souhaitant s'informer sur les principaux éléments relatifs à l’utilisation de systèmes de chauffage central, à savoir :</a:t>
            </a:r>
          </a:p>
          <a:p>
            <a:pPr>
              <a:spcBef>
                <a:spcPct val="20000"/>
              </a:spcBef>
            </a:pPr>
            <a:endParaRPr lang="fr-FR" sz="300" dirty="0"/>
          </a:p>
          <a:p>
            <a:pPr>
              <a:spcBef>
                <a:spcPct val="20000"/>
              </a:spcBef>
            </a:pPr>
            <a:r>
              <a:rPr lang="fr-FR" sz="1600" dirty="0"/>
              <a:t>- la problématique énergétique et environnementale globale, </a:t>
            </a:r>
          </a:p>
          <a:p>
            <a:pPr>
              <a:spcBef>
                <a:spcPct val="20000"/>
              </a:spcBef>
            </a:pPr>
            <a:r>
              <a:rPr lang="fr-FR" sz="1600" dirty="0"/>
              <a:t>- le contexte réglementaire global (multilatéral/européen/belge),</a:t>
            </a:r>
          </a:p>
          <a:p>
            <a:pPr>
              <a:spcBef>
                <a:spcPct val="20000"/>
              </a:spcBef>
            </a:pPr>
            <a:r>
              <a:rPr lang="fr-FR" sz="1600" dirty="0"/>
              <a:t>- les réglementations wallonnes en relation avec les installations de chauffage (permis </a:t>
            </a:r>
          </a:p>
          <a:p>
            <a:pPr>
              <a:spcBef>
                <a:spcPct val="20000"/>
              </a:spcBef>
            </a:pPr>
            <a:r>
              <a:rPr lang="fr-FR" sz="1600" dirty="0"/>
              <a:t>  d'environnement et AGW du 29 janvier 2009),</a:t>
            </a:r>
          </a:p>
          <a:p>
            <a:pPr>
              <a:spcBef>
                <a:spcPct val="20000"/>
              </a:spcBef>
            </a:pPr>
            <a:endParaRPr lang="fr-FR" sz="300" dirty="0"/>
          </a:p>
          <a:p>
            <a:pPr>
              <a:spcBef>
                <a:spcPct val="20000"/>
              </a:spcBef>
            </a:pPr>
            <a:r>
              <a:rPr lang="fr-FR" sz="1600" dirty="0"/>
              <a:t> trouvera des informations utiles dans cette présentation.</a:t>
            </a:r>
            <a:endParaRPr lang="fr-FR" sz="28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u pied de page 4"/>
          <p:cNvSpPr>
            <a:spLocks noGrp="1"/>
          </p:cNvSpPr>
          <p:nvPr>
            <p:ph type="ftr" sz="quarter" idx="11"/>
          </p:nvPr>
        </p:nvSpPr>
        <p:spPr>
          <a:noFill/>
        </p:spPr>
        <p:txBody>
          <a:bodyPr/>
          <a:lstStyle/>
          <a:p>
            <a:endParaRPr lang="fr-FR" smtClean="0"/>
          </a:p>
        </p:txBody>
      </p:sp>
      <p:sp>
        <p:nvSpPr>
          <p:cNvPr id="15363" name="Espace réservé du numéro de diapositive 5"/>
          <p:cNvSpPr>
            <a:spLocks noGrp="1"/>
          </p:cNvSpPr>
          <p:nvPr>
            <p:ph type="sldNum" sz="quarter" idx="12"/>
          </p:nvPr>
        </p:nvSpPr>
        <p:spPr>
          <a:noFill/>
        </p:spPr>
        <p:txBody>
          <a:bodyPr/>
          <a:lstStyle/>
          <a:p>
            <a:fld id="{B5892027-D279-4F10-9DAD-B15598C57976}" type="slidenum">
              <a:rPr lang="en-US" smtClean="0"/>
              <a:pPr/>
              <a:t>10</a:t>
            </a:fld>
            <a:endParaRPr lang="en-US" smtClean="0"/>
          </a:p>
        </p:txBody>
      </p:sp>
      <p:sp>
        <p:nvSpPr>
          <p:cNvPr id="15364"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5365" name="Rectangle 3"/>
          <p:cNvSpPr>
            <a:spLocks noGrp="1" noChangeArrowheads="1"/>
          </p:cNvSpPr>
          <p:nvPr>
            <p:ph type="body" idx="1"/>
          </p:nvPr>
        </p:nvSpPr>
        <p:spPr>
          <a:xfrm>
            <a:off x="228600" y="838200"/>
            <a:ext cx="8756650" cy="4953000"/>
          </a:xfrm>
        </p:spPr>
        <p:txBody>
          <a:bodyPr/>
          <a:lstStyle/>
          <a:p>
            <a:pPr lvl="2" eaLnBrk="1" hangingPunct="1"/>
            <a:endParaRPr lang="fr-FR" b="1" smtClean="0"/>
          </a:p>
          <a:p>
            <a:pPr lvl="2" eaLnBrk="1" hangingPunct="1"/>
            <a:r>
              <a:rPr lang="fr-FR" b="1" smtClean="0"/>
              <a:t>NOx</a:t>
            </a:r>
            <a:r>
              <a:rPr lang="fr-FR" smtClean="0"/>
              <a:t> (oxydation du N</a:t>
            </a:r>
            <a:r>
              <a:rPr lang="fr-FR" baseline="-25000" smtClean="0"/>
              <a:t>2</a:t>
            </a:r>
            <a:r>
              <a:rPr lang="fr-FR" smtClean="0"/>
              <a:t> contenu dans l’air de combustion et de l’azote contenu dans le gasoil ou dans les combustibles solides)</a:t>
            </a:r>
          </a:p>
          <a:p>
            <a:pPr lvl="2" eaLnBrk="1" hangingPunct="1"/>
            <a:endParaRPr lang="fr-FR" smtClean="0"/>
          </a:p>
          <a:p>
            <a:pPr lvl="3" eaLnBrk="1" hangingPunct="1"/>
            <a:r>
              <a:rPr lang="fr-FR" u="sng" smtClean="0"/>
              <a:t>NOx = Polluant acidifiant</a:t>
            </a:r>
            <a:r>
              <a:rPr lang="fr-FR" smtClean="0"/>
              <a:t> :</a:t>
            </a:r>
          </a:p>
          <a:p>
            <a:pPr lvl="4" eaLnBrk="1" hangingPunct="1"/>
            <a:r>
              <a:rPr lang="fr-FR" sz="1800" smtClean="0"/>
              <a:t>Les oxydes d’azote se transforment dans l’atmosphère en composés potentiellement acidifiants. </a:t>
            </a:r>
            <a:br>
              <a:rPr lang="fr-FR" sz="1800" smtClean="0"/>
            </a:br>
            <a:r>
              <a:rPr lang="fr-FR" sz="1800" smtClean="0"/>
              <a:t>Leur retombées sur le sol sont à l’origine des « pluies acides », induisant :</a:t>
            </a:r>
            <a:br>
              <a:rPr lang="fr-FR" sz="1800" smtClean="0"/>
            </a:br>
            <a:r>
              <a:rPr lang="fr-FR" sz="1800" smtClean="0"/>
              <a:t>- une altération du développement des végétaux ;</a:t>
            </a:r>
            <a:br>
              <a:rPr lang="fr-FR" sz="1800" smtClean="0"/>
            </a:br>
            <a:r>
              <a:rPr lang="fr-FR" sz="1800" smtClean="0"/>
              <a:t>- une altération de la qualité du sol ;</a:t>
            </a:r>
            <a:br>
              <a:rPr lang="fr-FR" sz="1800" smtClean="0"/>
            </a:br>
            <a:r>
              <a:rPr lang="fr-FR" sz="1800" smtClean="0"/>
              <a:t>- une altération des eaux de surface.</a:t>
            </a:r>
            <a:endParaRPr lang="fr-FR" smtClean="0"/>
          </a:p>
          <a:p>
            <a:pPr lvl="4" eaLnBrk="1" hangingPunct="1"/>
            <a:endParaRPr lang="fr-FR" smtClean="0"/>
          </a:p>
          <a:p>
            <a:pPr lvl="3" eaLnBrk="1" hangingPunct="1"/>
            <a:endParaRPr lang="fr-FR" smtClean="0"/>
          </a:p>
          <a:p>
            <a:pPr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pied de page 4"/>
          <p:cNvSpPr>
            <a:spLocks noGrp="1"/>
          </p:cNvSpPr>
          <p:nvPr>
            <p:ph type="ftr" sz="quarter" idx="11"/>
          </p:nvPr>
        </p:nvSpPr>
        <p:spPr>
          <a:noFill/>
        </p:spPr>
        <p:txBody>
          <a:bodyPr/>
          <a:lstStyle/>
          <a:p>
            <a:endParaRPr lang="fr-FR" smtClean="0"/>
          </a:p>
        </p:txBody>
      </p:sp>
      <p:sp>
        <p:nvSpPr>
          <p:cNvPr id="16387" name="Espace réservé du numéro de diapositive 5"/>
          <p:cNvSpPr>
            <a:spLocks noGrp="1"/>
          </p:cNvSpPr>
          <p:nvPr>
            <p:ph type="sldNum" sz="quarter" idx="12"/>
          </p:nvPr>
        </p:nvSpPr>
        <p:spPr>
          <a:noFill/>
        </p:spPr>
        <p:txBody>
          <a:bodyPr/>
          <a:lstStyle/>
          <a:p>
            <a:fld id="{B298A0E0-7CE0-4266-89D8-39364244D774}" type="slidenum">
              <a:rPr lang="en-US" smtClean="0"/>
              <a:pPr/>
              <a:t>11</a:t>
            </a:fld>
            <a:endParaRPr lang="en-US" smtClean="0"/>
          </a:p>
        </p:txBody>
      </p:sp>
      <p:sp>
        <p:nvSpPr>
          <p:cNvPr id="16388"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6389" name="Rectangle 3"/>
          <p:cNvSpPr>
            <a:spLocks noGrp="1" noChangeArrowheads="1"/>
          </p:cNvSpPr>
          <p:nvPr>
            <p:ph type="body" idx="1"/>
          </p:nvPr>
        </p:nvSpPr>
        <p:spPr>
          <a:xfrm>
            <a:off x="228600" y="838200"/>
            <a:ext cx="8756650" cy="4953000"/>
          </a:xfrm>
        </p:spPr>
        <p:txBody>
          <a:bodyPr/>
          <a:lstStyle/>
          <a:p>
            <a:pPr lvl="3" eaLnBrk="1" hangingPunct="1"/>
            <a:r>
              <a:rPr lang="fr-FR" u="sng" smtClean="0"/>
              <a:t>NOx = Précurseur de l’ozone troposphérique </a:t>
            </a:r>
            <a:r>
              <a:rPr lang="fr-FR" smtClean="0"/>
              <a:t>:</a:t>
            </a:r>
          </a:p>
          <a:p>
            <a:pPr lvl="4" eaLnBrk="1" hangingPunct="1"/>
            <a:r>
              <a:rPr lang="fr-FR" sz="1800" smtClean="0"/>
              <a:t>Les oxydes d’azote sont impliqués dans des réactions photochimiques complexes conduisant à la formation d’ozone troposphérique (pics d’ozone estivaux).</a:t>
            </a:r>
          </a:p>
          <a:p>
            <a:pPr lvl="4" eaLnBrk="1" hangingPunct="1"/>
            <a:r>
              <a:rPr lang="fr-FR" sz="1800" smtClean="0"/>
              <a:t>Conséquences de l’inhalation des NOx/de l’ozone troposphérique : </a:t>
            </a:r>
            <a:br>
              <a:rPr lang="fr-FR" sz="1800" smtClean="0"/>
            </a:br>
            <a:r>
              <a:rPr lang="fr-FR" sz="1800" smtClean="0"/>
              <a:t>Diminution de la capacité respiratoire, asthme, effet cancérigène à long terme.</a:t>
            </a:r>
            <a:endParaRPr lang="fr-FR" sz="1800" smtClean="0">
              <a:solidFill>
                <a:srgbClr val="FF0066"/>
              </a:solidFill>
            </a:endParaRPr>
          </a:p>
          <a:p>
            <a:pPr lvl="4" eaLnBrk="1" hangingPunct="1"/>
            <a:endParaRPr lang="fr-FR" sz="1800" smtClean="0"/>
          </a:p>
          <a:p>
            <a:pPr lvl="3" eaLnBrk="1" hangingPunct="1"/>
            <a:r>
              <a:rPr lang="fr-FR" u="sng" smtClean="0"/>
              <a:t>NOx = Précurseur de la formation de particules fines</a:t>
            </a:r>
            <a:r>
              <a:rPr lang="fr-FR" smtClean="0"/>
              <a:t> :</a:t>
            </a:r>
          </a:p>
          <a:p>
            <a:pPr lvl="4" eaLnBrk="1" hangingPunct="1"/>
            <a:r>
              <a:rPr lang="fr-FR" sz="1800" smtClean="0"/>
              <a:t>Les oxydes d’azote sont impliqués dans des réactions chimiques conduisant à la formation de particules atmosphériques (appelées particules secondaires).</a:t>
            </a:r>
          </a:p>
          <a:p>
            <a:pPr lvl="4" eaLnBrk="1" hangingPunct="1"/>
            <a:endParaRPr lang="fr-FR" sz="1800" smtClean="0"/>
          </a:p>
          <a:p>
            <a:pPr lvl="3" eaLnBrk="1" hangingPunct="1"/>
            <a:r>
              <a:rPr lang="fr-FR" smtClean="0">
                <a:solidFill>
                  <a:srgbClr val="4D4D4D"/>
                </a:solidFill>
              </a:rPr>
              <a:t>Part du chauffage dans les émissions wallonnes de NOx </a:t>
            </a:r>
            <a:br>
              <a:rPr lang="fr-FR" smtClean="0">
                <a:solidFill>
                  <a:srgbClr val="4D4D4D"/>
                </a:solidFill>
              </a:rPr>
            </a:br>
            <a:r>
              <a:rPr lang="fr-FR" smtClean="0">
                <a:solidFill>
                  <a:srgbClr val="4D4D4D"/>
                </a:solidFill>
              </a:rPr>
              <a:t>= 7 % en 2008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u pied de page 4"/>
          <p:cNvSpPr>
            <a:spLocks noGrp="1"/>
          </p:cNvSpPr>
          <p:nvPr>
            <p:ph type="ftr" sz="quarter" idx="11"/>
          </p:nvPr>
        </p:nvSpPr>
        <p:spPr>
          <a:noFill/>
        </p:spPr>
        <p:txBody>
          <a:bodyPr/>
          <a:lstStyle/>
          <a:p>
            <a:endParaRPr lang="fr-FR" smtClean="0"/>
          </a:p>
        </p:txBody>
      </p:sp>
      <p:sp>
        <p:nvSpPr>
          <p:cNvPr id="17411" name="Espace réservé du numéro de diapositive 5"/>
          <p:cNvSpPr>
            <a:spLocks noGrp="1"/>
          </p:cNvSpPr>
          <p:nvPr>
            <p:ph type="sldNum" sz="quarter" idx="12"/>
          </p:nvPr>
        </p:nvSpPr>
        <p:spPr>
          <a:noFill/>
        </p:spPr>
        <p:txBody>
          <a:bodyPr/>
          <a:lstStyle/>
          <a:p>
            <a:fld id="{0AA51F67-2C35-4AAB-89F1-06F29F0FA6E0}" type="slidenum">
              <a:rPr lang="en-US" smtClean="0"/>
              <a:pPr/>
              <a:t>12</a:t>
            </a:fld>
            <a:endParaRPr lang="en-US" smtClean="0"/>
          </a:p>
        </p:txBody>
      </p:sp>
      <p:sp>
        <p:nvSpPr>
          <p:cNvPr id="17412"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7413" name="Rectangle 3"/>
          <p:cNvSpPr>
            <a:spLocks noGrp="1" noChangeArrowheads="1"/>
          </p:cNvSpPr>
          <p:nvPr>
            <p:ph type="body" idx="1"/>
          </p:nvPr>
        </p:nvSpPr>
        <p:spPr>
          <a:xfrm>
            <a:off x="228600" y="838200"/>
            <a:ext cx="8756650" cy="4953000"/>
          </a:xfrm>
        </p:spPr>
        <p:txBody>
          <a:bodyPr/>
          <a:lstStyle/>
          <a:p>
            <a:pPr lvl="2" eaLnBrk="1" hangingPunct="1"/>
            <a:endParaRPr lang="fr-FR" b="1" smtClean="0"/>
          </a:p>
          <a:p>
            <a:pPr lvl="2" eaLnBrk="1" hangingPunct="1"/>
            <a:r>
              <a:rPr lang="fr-FR" b="1" smtClean="0"/>
              <a:t>SO</a:t>
            </a:r>
            <a:r>
              <a:rPr lang="fr-FR" b="1" baseline="-25000" smtClean="0"/>
              <a:t>2</a:t>
            </a:r>
            <a:r>
              <a:rPr lang="fr-FR" smtClean="0"/>
              <a:t> (oxydation du soufre contenu dans le gasoil ou dans les combustibles solides)</a:t>
            </a:r>
          </a:p>
          <a:p>
            <a:pPr lvl="2" eaLnBrk="1" hangingPunct="1"/>
            <a:endParaRPr lang="fr-FR" smtClean="0"/>
          </a:p>
          <a:p>
            <a:pPr lvl="3" eaLnBrk="1" hangingPunct="1"/>
            <a:r>
              <a:rPr lang="fr-FR" u="sng" smtClean="0"/>
              <a:t>SO</a:t>
            </a:r>
            <a:r>
              <a:rPr lang="fr-FR" u="sng" baseline="-25000" smtClean="0"/>
              <a:t>2</a:t>
            </a:r>
            <a:r>
              <a:rPr lang="fr-FR" u="sng" smtClean="0"/>
              <a:t> = Polluant acidifiant</a:t>
            </a:r>
          </a:p>
          <a:p>
            <a:pPr lvl="3" eaLnBrk="1" hangingPunct="1"/>
            <a:r>
              <a:rPr lang="fr-FR" u="sng" smtClean="0"/>
              <a:t>SO</a:t>
            </a:r>
            <a:r>
              <a:rPr lang="fr-FR" u="sng" baseline="-25000" smtClean="0"/>
              <a:t>2</a:t>
            </a:r>
            <a:r>
              <a:rPr lang="fr-FR" u="sng" smtClean="0"/>
              <a:t> = Polluant pouvant présenter des risques sanitaires</a:t>
            </a:r>
            <a:r>
              <a:rPr lang="fr-FR" smtClean="0"/>
              <a:t> :</a:t>
            </a:r>
          </a:p>
          <a:p>
            <a:pPr lvl="4" eaLnBrk="1" hangingPunct="1"/>
            <a:r>
              <a:rPr lang="fr-FR" sz="1800" smtClean="0">
                <a:sym typeface="Symbol" pitchFamily="18" charset="2"/>
              </a:rPr>
              <a:t> C’est le cas lorsqu’il est émis en concentration élevée (cf. le smog de Londres de 1952, à l’origine du décès de 4000 personnes). </a:t>
            </a:r>
          </a:p>
          <a:p>
            <a:pPr lvl="4" eaLnBrk="1" hangingPunct="1"/>
            <a:r>
              <a:rPr lang="fr-FR" sz="1800" smtClean="0"/>
              <a:t>A l’heure actuelle, grâce à la très forte réduction d’utilisation du charbon, les risques sanitaires aigus liés au SO</a:t>
            </a:r>
            <a:r>
              <a:rPr lang="fr-FR" sz="1800" baseline="-25000" smtClean="0"/>
              <a:t>2</a:t>
            </a:r>
            <a:r>
              <a:rPr lang="fr-FR" sz="1800" smtClean="0"/>
              <a:t> se sont très fortement réduits.</a:t>
            </a:r>
          </a:p>
          <a:p>
            <a:pPr lvl="3" eaLnBrk="1" hangingPunct="1"/>
            <a:r>
              <a:rPr lang="fr-FR" u="sng" smtClean="0"/>
              <a:t>SO</a:t>
            </a:r>
            <a:r>
              <a:rPr lang="fr-FR" u="sng" baseline="-25000" smtClean="0"/>
              <a:t>2</a:t>
            </a:r>
            <a:r>
              <a:rPr lang="fr-FR" u="sng" smtClean="0"/>
              <a:t> = Précurseur de la formation de particules fines</a:t>
            </a:r>
            <a:r>
              <a:rPr lang="fr-FR" smtClean="0"/>
              <a:t> </a:t>
            </a:r>
          </a:p>
          <a:p>
            <a:pPr lvl="3" eaLnBrk="1" hangingPunct="1"/>
            <a:endParaRPr lang="fr-FR" smtClean="0"/>
          </a:p>
          <a:p>
            <a:pPr lvl="3" eaLnBrk="1" hangingPunct="1"/>
            <a:r>
              <a:rPr lang="fr-FR" smtClean="0">
                <a:solidFill>
                  <a:srgbClr val="4D4D4D"/>
                </a:solidFill>
              </a:rPr>
              <a:t>Part du chauffage dans les émissions totales wallonnes de SO</a:t>
            </a:r>
            <a:r>
              <a:rPr lang="fr-FR" baseline="-25000" smtClean="0">
                <a:solidFill>
                  <a:srgbClr val="4D4D4D"/>
                </a:solidFill>
              </a:rPr>
              <a:t>2</a:t>
            </a:r>
            <a:r>
              <a:rPr lang="fr-FR" smtClean="0">
                <a:solidFill>
                  <a:srgbClr val="4D4D4D"/>
                </a:solidFill>
              </a:rPr>
              <a:t> = 15 % en 2008.</a:t>
            </a:r>
            <a:endParaRPr lang="fr-FR" smtClean="0">
              <a:solidFill>
                <a:srgbClr val="FF0066"/>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u pied de page 4"/>
          <p:cNvSpPr>
            <a:spLocks noGrp="1"/>
          </p:cNvSpPr>
          <p:nvPr>
            <p:ph type="ftr" sz="quarter" idx="11"/>
          </p:nvPr>
        </p:nvSpPr>
        <p:spPr>
          <a:noFill/>
        </p:spPr>
        <p:txBody>
          <a:bodyPr/>
          <a:lstStyle/>
          <a:p>
            <a:endParaRPr lang="fr-FR" smtClean="0"/>
          </a:p>
        </p:txBody>
      </p:sp>
      <p:sp>
        <p:nvSpPr>
          <p:cNvPr id="18435" name="Espace réservé du numéro de diapositive 5"/>
          <p:cNvSpPr>
            <a:spLocks noGrp="1"/>
          </p:cNvSpPr>
          <p:nvPr>
            <p:ph type="sldNum" sz="quarter" idx="12"/>
          </p:nvPr>
        </p:nvSpPr>
        <p:spPr>
          <a:noFill/>
        </p:spPr>
        <p:txBody>
          <a:bodyPr/>
          <a:lstStyle/>
          <a:p>
            <a:fld id="{F26B42CA-8DC6-4C03-B19C-D1003039CFE3}" type="slidenum">
              <a:rPr lang="en-US" smtClean="0"/>
              <a:pPr/>
              <a:t>13</a:t>
            </a:fld>
            <a:endParaRPr lang="en-US" smtClean="0"/>
          </a:p>
        </p:txBody>
      </p:sp>
      <p:sp>
        <p:nvSpPr>
          <p:cNvPr id="18436"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8437" name="Rectangle 3"/>
          <p:cNvSpPr>
            <a:spLocks noGrp="1" noChangeArrowheads="1"/>
          </p:cNvSpPr>
          <p:nvPr>
            <p:ph type="body" idx="1"/>
          </p:nvPr>
        </p:nvSpPr>
        <p:spPr>
          <a:xfrm>
            <a:off x="228600" y="762000"/>
            <a:ext cx="8756650" cy="5334000"/>
          </a:xfrm>
        </p:spPr>
        <p:txBody>
          <a:bodyPr/>
          <a:lstStyle/>
          <a:p>
            <a:pPr lvl="2" eaLnBrk="1" hangingPunct="1"/>
            <a:r>
              <a:rPr lang="fr-FR" b="1" smtClean="0"/>
              <a:t>Particules </a:t>
            </a:r>
            <a:r>
              <a:rPr lang="fr-FR" smtClean="0"/>
              <a:t>(suies)</a:t>
            </a:r>
          </a:p>
          <a:p>
            <a:pPr lvl="3" eaLnBrk="1" hangingPunct="1"/>
            <a:r>
              <a:rPr lang="fr-FR" smtClean="0"/>
              <a:t>De façon générale, les concentrations les plus importantes sont observées lors de la combustion de composés solides et les moins importantes lors de la combustion de combustibles gazeux.</a:t>
            </a:r>
          </a:p>
          <a:p>
            <a:pPr lvl="3" eaLnBrk="1" hangingPunct="1"/>
            <a:r>
              <a:rPr lang="fr-FR" smtClean="0"/>
              <a:t>Moins bonne est la combustion, plus importante sera la concentration en particules.</a:t>
            </a:r>
          </a:p>
          <a:p>
            <a:pPr lvl="3" eaLnBrk="1" hangingPunct="1"/>
            <a:r>
              <a:rPr lang="fr-FR" smtClean="0"/>
              <a:t>Particules issues de la combustion = de granulométrie fine (en majorité de diamètre inférieur à 2,5 </a:t>
            </a:r>
            <a:r>
              <a:rPr lang="fr-FR" smtClean="0">
                <a:sym typeface="Symbol" pitchFamily="18" charset="2"/>
              </a:rPr>
              <a:t>m ou PM</a:t>
            </a:r>
            <a:r>
              <a:rPr lang="fr-FR" baseline="-25000" smtClean="0">
                <a:sym typeface="Symbol" pitchFamily="18" charset="2"/>
              </a:rPr>
              <a:t>2,5</a:t>
            </a:r>
            <a:r>
              <a:rPr lang="fr-FR" smtClean="0">
                <a:sym typeface="Symbol" pitchFamily="18" charset="2"/>
              </a:rPr>
              <a:t>).</a:t>
            </a:r>
            <a:br>
              <a:rPr lang="fr-FR" smtClean="0">
                <a:sym typeface="Symbol" pitchFamily="18" charset="2"/>
              </a:rPr>
            </a:br>
            <a:r>
              <a:rPr lang="fr-FR" smtClean="0">
                <a:sym typeface="Symbol" pitchFamily="18" charset="2"/>
              </a:rPr>
              <a:t>  </a:t>
            </a:r>
            <a:r>
              <a:rPr lang="fr-FR" sz="1800" smtClean="0">
                <a:sym typeface="Symbol" pitchFamily="18" charset="2"/>
              </a:rPr>
              <a:t>Affectent les systèmes respiratoire et cardiovasculaire.</a:t>
            </a:r>
            <a:br>
              <a:rPr lang="fr-FR" sz="1800" smtClean="0">
                <a:sym typeface="Symbol" pitchFamily="18" charset="2"/>
              </a:rPr>
            </a:br>
            <a:r>
              <a:rPr lang="fr-FR" sz="1800" smtClean="0">
                <a:sym typeface="Symbol" pitchFamily="18" charset="2"/>
              </a:rPr>
              <a:t>   </a:t>
            </a:r>
            <a:r>
              <a:rPr lang="fr-FR" sz="1800" smtClean="0"/>
              <a:t>Cancérigènes en fonction des polluants transportés sur 	   	   les particules (HAP, dioxines - furanes, métaux). </a:t>
            </a:r>
            <a:r>
              <a:rPr lang="fr-FR" sz="1800" smtClean="0">
                <a:sym typeface="Symbol" pitchFamily="18" charset="2"/>
              </a:rPr>
              <a:t/>
            </a:r>
            <a:br>
              <a:rPr lang="fr-FR" sz="1800" smtClean="0">
                <a:sym typeface="Symbol" pitchFamily="18" charset="2"/>
              </a:rPr>
            </a:br>
            <a:r>
              <a:rPr lang="fr-FR" sz="1800" smtClean="0">
                <a:sym typeface="Symbol" pitchFamily="18" charset="2"/>
              </a:rPr>
              <a:t>   Impacts sanitaires significatifs.</a:t>
            </a:r>
            <a:r>
              <a:rPr lang="fr-FR" sz="1800" smtClean="0">
                <a:solidFill>
                  <a:srgbClr val="FF0066"/>
                </a:solidFill>
                <a:sym typeface="Symbol" pitchFamily="18" charset="2"/>
              </a:rPr>
              <a:t/>
            </a:r>
            <a:br>
              <a:rPr lang="fr-FR" sz="1800" smtClean="0">
                <a:solidFill>
                  <a:srgbClr val="FF0066"/>
                </a:solidFill>
                <a:sym typeface="Symbol" pitchFamily="18" charset="2"/>
              </a:rPr>
            </a:br>
            <a:r>
              <a:rPr lang="fr-FR" sz="1800" smtClean="0">
                <a:solidFill>
                  <a:srgbClr val="FF0066"/>
                </a:solidFill>
                <a:sym typeface="Symbol" pitchFamily="18" charset="2"/>
              </a:rPr>
              <a:t>	   Selon l’OMS, 348 000 décès prématurés survenant en  	   	   Europe sont liés aux particules fines</a:t>
            </a:r>
            <a:r>
              <a:rPr lang="fr-FR" smtClean="0">
                <a:solidFill>
                  <a:srgbClr val="FF0066"/>
                </a:solidFill>
                <a:sym typeface="Symbol" pitchFamily="18" charset="2"/>
              </a:rPr>
              <a:t>.</a:t>
            </a:r>
            <a:endParaRPr lang="fr-FR" smtClean="0">
              <a:sym typeface="Symbol" pitchFamily="18" charset="2"/>
            </a:endParaRPr>
          </a:p>
          <a:p>
            <a:pPr lvl="3" eaLnBrk="1" hangingPunct="1"/>
            <a:endParaRPr lang="fr-FR" smtClean="0">
              <a:solidFill>
                <a:srgbClr val="4D4D4D"/>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u pied de page 4"/>
          <p:cNvSpPr>
            <a:spLocks noGrp="1"/>
          </p:cNvSpPr>
          <p:nvPr>
            <p:ph type="ftr" sz="quarter" idx="11"/>
          </p:nvPr>
        </p:nvSpPr>
        <p:spPr>
          <a:noFill/>
        </p:spPr>
        <p:txBody>
          <a:bodyPr/>
          <a:lstStyle/>
          <a:p>
            <a:endParaRPr lang="fr-FR" smtClean="0"/>
          </a:p>
        </p:txBody>
      </p:sp>
      <p:sp>
        <p:nvSpPr>
          <p:cNvPr id="19459" name="Espace réservé du numéro de diapositive 5"/>
          <p:cNvSpPr>
            <a:spLocks noGrp="1"/>
          </p:cNvSpPr>
          <p:nvPr>
            <p:ph type="sldNum" sz="quarter" idx="12"/>
          </p:nvPr>
        </p:nvSpPr>
        <p:spPr>
          <a:noFill/>
        </p:spPr>
        <p:txBody>
          <a:bodyPr/>
          <a:lstStyle/>
          <a:p>
            <a:fld id="{98DBF37D-EB21-44BF-BE46-A3B5E6A748EE}" type="slidenum">
              <a:rPr lang="en-US" smtClean="0"/>
              <a:pPr/>
              <a:t>14</a:t>
            </a:fld>
            <a:endParaRPr lang="en-US" smtClean="0"/>
          </a:p>
        </p:txBody>
      </p:sp>
      <p:sp>
        <p:nvSpPr>
          <p:cNvPr id="19460" name="Rectangle 1026"/>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9461" name="Rectangle 1027"/>
          <p:cNvSpPr>
            <a:spLocks noGrp="1" noChangeArrowheads="1"/>
          </p:cNvSpPr>
          <p:nvPr>
            <p:ph type="body" idx="1"/>
          </p:nvPr>
        </p:nvSpPr>
        <p:spPr>
          <a:xfrm>
            <a:off x="228600" y="762000"/>
            <a:ext cx="8756650" cy="5334000"/>
          </a:xfrm>
        </p:spPr>
        <p:txBody>
          <a:bodyPr/>
          <a:lstStyle/>
          <a:p>
            <a:pPr lvl="3" eaLnBrk="1" hangingPunct="1"/>
            <a:endParaRPr lang="fr-FR" smtClean="0">
              <a:solidFill>
                <a:srgbClr val="4D4D4D"/>
              </a:solidFill>
            </a:endParaRPr>
          </a:p>
          <a:p>
            <a:pPr lvl="3" eaLnBrk="1" hangingPunct="1"/>
            <a:r>
              <a:rPr lang="fr-FR" smtClean="0">
                <a:solidFill>
                  <a:srgbClr val="4D4D4D"/>
                </a:solidFill>
              </a:rPr>
              <a:t>Part du chauffage dans les émissions totales wallonnes de PM</a:t>
            </a:r>
            <a:r>
              <a:rPr lang="fr-FR" baseline="-25000" smtClean="0">
                <a:solidFill>
                  <a:srgbClr val="4D4D4D"/>
                </a:solidFill>
              </a:rPr>
              <a:t>2,5</a:t>
            </a:r>
            <a:r>
              <a:rPr lang="fr-FR" smtClean="0">
                <a:solidFill>
                  <a:srgbClr val="4D4D4D"/>
                </a:solidFill>
              </a:rPr>
              <a:t> = </a:t>
            </a:r>
            <a:r>
              <a:rPr lang="fr-FR" smtClean="0">
                <a:solidFill>
                  <a:schemeClr val="hlink"/>
                </a:solidFill>
              </a:rPr>
              <a:t>11 %</a:t>
            </a:r>
            <a:r>
              <a:rPr lang="fr-FR" smtClean="0">
                <a:solidFill>
                  <a:srgbClr val="4D4D4D"/>
                </a:solidFill>
              </a:rPr>
              <a:t> en 2008.</a:t>
            </a:r>
          </a:p>
          <a:p>
            <a:pPr lvl="3" eaLnBrk="1" hangingPunct="1"/>
            <a:endParaRPr lang="fr-FR" smtClean="0">
              <a:solidFill>
                <a:srgbClr val="4D4D4D"/>
              </a:solidFill>
            </a:endParaRPr>
          </a:p>
          <a:p>
            <a:pPr lvl="4" eaLnBrk="1" hangingPunct="1"/>
            <a:r>
              <a:rPr lang="fr-FR" smtClean="0">
                <a:solidFill>
                  <a:srgbClr val="4D4D4D"/>
                </a:solidFill>
              </a:rPr>
              <a:t>Mais attention : une grande partie des émissions de poussières issues du chauffage provient de la combustion du bois.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u pied de page 4"/>
          <p:cNvSpPr>
            <a:spLocks noGrp="1"/>
          </p:cNvSpPr>
          <p:nvPr>
            <p:ph type="ftr" sz="quarter" idx="11"/>
          </p:nvPr>
        </p:nvSpPr>
        <p:spPr>
          <a:noFill/>
        </p:spPr>
        <p:txBody>
          <a:bodyPr/>
          <a:lstStyle/>
          <a:p>
            <a:endParaRPr lang="fr-FR" smtClean="0"/>
          </a:p>
        </p:txBody>
      </p:sp>
      <p:sp>
        <p:nvSpPr>
          <p:cNvPr id="20483" name="Espace réservé du numéro de diapositive 5"/>
          <p:cNvSpPr>
            <a:spLocks noGrp="1"/>
          </p:cNvSpPr>
          <p:nvPr>
            <p:ph type="sldNum" sz="quarter" idx="12"/>
          </p:nvPr>
        </p:nvSpPr>
        <p:spPr>
          <a:noFill/>
        </p:spPr>
        <p:txBody>
          <a:bodyPr/>
          <a:lstStyle/>
          <a:p>
            <a:fld id="{AD58D227-660A-45E5-AC1A-421664BD91EB}" type="slidenum">
              <a:rPr lang="en-US" smtClean="0"/>
              <a:pPr/>
              <a:t>15</a:t>
            </a:fld>
            <a:endParaRPr lang="en-US" smtClean="0"/>
          </a:p>
        </p:txBody>
      </p:sp>
      <p:sp>
        <p:nvSpPr>
          <p:cNvPr id="20484"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20485" name="Rectangle 3"/>
          <p:cNvSpPr>
            <a:spLocks noGrp="1" noChangeArrowheads="1"/>
          </p:cNvSpPr>
          <p:nvPr>
            <p:ph type="body" idx="1"/>
          </p:nvPr>
        </p:nvSpPr>
        <p:spPr>
          <a:xfrm>
            <a:off x="228600" y="838200"/>
            <a:ext cx="8756650" cy="4953000"/>
          </a:xfrm>
        </p:spPr>
        <p:txBody>
          <a:bodyPr/>
          <a:lstStyle/>
          <a:p>
            <a:pPr lvl="2" eaLnBrk="1" hangingPunct="1"/>
            <a:r>
              <a:rPr lang="fr-FR" b="1" smtClean="0"/>
              <a:t>CO</a:t>
            </a:r>
          </a:p>
          <a:p>
            <a:pPr lvl="3" eaLnBrk="1" hangingPunct="1"/>
            <a:r>
              <a:rPr lang="fr-FR" smtClean="0"/>
              <a:t>Composé toxique. Si émis en concentration élevée, risques sanitaires importants.</a:t>
            </a:r>
          </a:p>
          <a:p>
            <a:pPr lvl="3" eaLnBrk="1" hangingPunct="1"/>
            <a:r>
              <a:rPr lang="fr-FR" smtClean="0"/>
              <a:t>Problématique de pollution atmosphérique peu important car rapidement transformé dans l’air en CO</a:t>
            </a:r>
            <a:r>
              <a:rPr lang="fr-FR" baseline="-25000" smtClean="0"/>
              <a:t>2</a:t>
            </a:r>
            <a:r>
              <a:rPr lang="fr-FR" smtClean="0"/>
              <a:t> (oxydation).</a:t>
            </a:r>
            <a:br>
              <a:rPr lang="fr-FR" smtClean="0"/>
            </a:br>
            <a:r>
              <a:rPr lang="fr-FR" b="1" smtClean="0"/>
              <a:t>MAIS</a:t>
            </a:r>
            <a:r>
              <a:rPr lang="fr-FR" smtClean="0"/>
              <a:t/>
            </a:r>
            <a:br>
              <a:rPr lang="fr-FR" smtClean="0"/>
            </a:br>
            <a:r>
              <a:rPr lang="fr-FR" smtClean="0"/>
              <a:t>Le CO est un indicateur de la </a:t>
            </a:r>
            <a:r>
              <a:rPr lang="fr-FR" u="sng" smtClean="0"/>
              <a:t>qualité de la combustion</a:t>
            </a:r>
            <a:r>
              <a:rPr lang="fr-FR" smtClean="0"/>
              <a:t>.</a:t>
            </a:r>
            <a:br>
              <a:rPr lang="fr-FR" smtClean="0"/>
            </a:br>
            <a:r>
              <a:rPr lang="fr-FR" smtClean="0">
                <a:sym typeface="Symbol" pitchFamily="18" charset="2"/>
              </a:rPr>
              <a:t> Si émis en quantité importante, met en évidence une combustion incomplète, qui est à l’origine de l’émission d’autres polluants atmosphériques, dont notamment :</a:t>
            </a:r>
          </a:p>
          <a:p>
            <a:pPr lvl="4" eaLnBrk="1" hangingPunct="1"/>
            <a:r>
              <a:rPr lang="fr-FR" smtClean="0">
                <a:sym typeface="Symbol" pitchFamily="18" charset="2"/>
              </a:rPr>
              <a:t>particules fines / suies</a:t>
            </a:r>
          </a:p>
          <a:p>
            <a:pPr lvl="4" eaLnBrk="1" hangingPunct="1"/>
            <a:r>
              <a:rPr lang="fr-FR" smtClean="0">
                <a:sym typeface="Symbol" pitchFamily="18" charset="2"/>
              </a:rPr>
              <a:t>composés organiques volatils (hydrocarbures imbrûlés)</a:t>
            </a:r>
            <a:br>
              <a:rPr lang="fr-FR" smtClean="0">
                <a:sym typeface="Symbol" pitchFamily="18" charset="2"/>
              </a:rPr>
            </a:br>
            <a:r>
              <a:rPr lang="fr-FR" smtClean="0">
                <a:sym typeface="Symbol" pitchFamily="18" charset="2"/>
              </a:rPr>
              <a:t> </a:t>
            </a:r>
            <a:r>
              <a:rPr lang="fr-FR" sz="1800" smtClean="0">
                <a:sym typeface="Symbol" pitchFamily="18" charset="2"/>
              </a:rPr>
              <a:t> également composé acidifiant ;</a:t>
            </a:r>
            <a:br>
              <a:rPr lang="fr-FR" sz="1800" smtClean="0">
                <a:sym typeface="Symbol" pitchFamily="18" charset="2"/>
              </a:rPr>
            </a:br>
            <a:r>
              <a:rPr lang="fr-FR" sz="1800" smtClean="0">
                <a:sym typeface="Symbol" pitchFamily="18" charset="2"/>
              </a:rPr>
              <a:t>  également précurseur de l’ozone troposphérique</a:t>
            </a:r>
          </a:p>
          <a:p>
            <a:pPr lvl="4" eaLnBrk="1" hangingPunct="1"/>
            <a:endParaRPr lang="fr-FR" sz="1000" smtClean="0">
              <a:sym typeface="Symbol" pitchFamily="18" charset="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u pied de page 4"/>
          <p:cNvSpPr>
            <a:spLocks noGrp="1"/>
          </p:cNvSpPr>
          <p:nvPr>
            <p:ph type="ftr" sz="quarter" idx="11"/>
          </p:nvPr>
        </p:nvSpPr>
        <p:spPr>
          <a:noFill/>
        </p:spPr>
        <p:txBody>
          <a:bodyPr/>
          <a:lstStyle/>
          <a:p>
            <a:endParaRPr lang="fr-FR" smtClean="0"/>
          </a:p>
        </p:txBody>
      </p:sp>
      <p:sp>
        <p:nvSpPr>
          <p:cNvPr id="21507" name="Espace réservé du numéro de diapositive 5"/>
          <p:cNvSpPr>
            <a:spLocks noGrp="1"/>
          </p:cNvSpPr>
          <p:nvPr>
            <p:ph type="sldNum" sz="quarter" idx="12"/>
          </p:nvPr>
        </p:nvSpPr>
        <p:spPr>
          <a:noFill/>
        </p:spPr>
        <p:txBody>
          <a:bodyPr/>
          <a:lstStyle/>
          <a:p>
            <a:fld id="{089D69C5-105C-4C82-A91C-C6A9E18DB26E}" type="slidenum">
              <a:rPr lang="en-US" smtClean="0"/>
              <a:pPr/>
              <a:t>16</a:t>
            </a:fld>
            <a:endParaRPr lang="en-US" smtClean="0"/>
          </a:p>
        </p:txBody>
      </p:sp>
      <p:sp>
        <p:nvSpPr>
          <p:cNvPr id="21508"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21509" name="Rectangle 3"/>
          <p:cNvSpPr>
            <a:spLocks noGrp="1" noChangeArrowheads="1"/>
          </p:cNvSpPr>
          <p:nvPr>
            <p:ph type="body" idx="1"/>
          </p:nvPr>
        </p:nvSpPr>
        <p:spPr>
          <a:xfrm>
            <a:off x="228600" y="762000"/>
            <a:ext cx="8756650" cy="5334000"/>
          </a:xfrm>
        </p:spPr>
        <p:txBody>
          <a:bodyPr/>
          <a:lstStyle/>
          <a:p>
            <a:pPr lvl="3" eaLnBrk="1" hangingPunct="1"/>
            <a:endParaRPr lang="fr-FR" smtClean="0">
              <a:solidFill>
                <a:srgbClr val="4D4D4D"/>
              </a:solidFill>
            </a:endParaRPr>
          </a:p>
          <a:p>
            <a:pPr lvl="3" eaLnBrk="1" hangingPunct="1"/>
            <a:r>
              <a:rPr lang="fr-FR" smtClean="0">
                <a:solidFill>
                  <a:srgbClr val="4D4D4D"/>
                </a:solidFill>
              </a:rPr>
              <a:t>Part du chauffage dans les émissions totales wallonnes de CO = </a:t>
            </a:r>
            <a:r>
              <a:rPr lang="fr-FR" smtClean="0">
                <a:solidFill>
                  <a:schemeClr val="hlink"/>
                </a:solidFill>
              </a:rPr>
              <a:t>11 %</a:t>
            </a:r>
            <a:r>
              <a:rPr lang="fr-FR" smtClean="0">
                <a:solidFill>
                  <a:srgbClr val="4D4D4D"/>
                </a:solidFill>
              </a:rPr>
              <a:t> en 2008.</a:t>
            </a:r>
          </a:p>
          <a:p>
            <a:pPr lvl="3" eaLnBrk="1" hangingPunct="1"/>
            <a:endParaRPr lang="fr-FR" smtClean="0">
              <a:solidFill>
                <a:srgbClr val="4D4D4D"/>
              </a:solidFill>
            </a:endParaRPr>
          </a:p>
          <a:p>
            <a:pPr lvl="4" eaLnBrk="1" hangingPunct="1"/>
            <a:r>
              <a:rPr lang="fr-FR" smtClean="0">
                <a:solidFill>
                  <a:srgbClr val="4D4D4D"/>
                </a:solidFill>
              </a:rPr>
              <a:t>Mais attention : une grande partie des émissions de CO issues du chauffage provient de la combustion du bois.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pied de page 4"/>
          <p:cNvSpPr>
            <a:spLocks noGrp="1"/>
          </p:cNvSpPr>
          <p:nvPr>
            <p:ph type="ftr" sz="quarter" idx="11"/>
          </p:nvPr>
        </p:nvSpPr>
        <p:spPr>
          <a:noFill/>
        </p:spPr>
        <p:txBody>
          <a:bodyPr/>
          <a:lstStyle/>
          <a:p>
            <a:endParaRPr lang="fr-FR" smtClean="0"/>
          </a:p>
        </p:txBody>
      </p:sp>
      <p:sp>
        <p:nvSpPr>
          <p:cNvPr id="22531" name="Espace réservé du numéro de diapositive 5"/>
          <p:cNvSpPr>
            <a:spLocks noGrp="1"/>
          </p:cNvSpPr>
          <p:nvPr>
            <p:ph type="sldNum" sz="quarter" idx="12"/>
          </p:nvPr>
        </p:nvSpPr>
        <p:spPr>
          <a:noFill/>
        </p:spPr>
        <p:txBody>
          <a:bodyPr/>
          <a:lstStyle/>
          <a:p>
            <a:fld id="{6996EC5D-8DF3-4D62-AA71-C4E7EB0A2C35}" type="slidenum">
              <a:rPr lang="en-US" smtClean="0"/>
              <a:pPr/>
              <a:t>17</a:t>
            </a:fld>
            <a:endParaRPr lang="en-US" smtClean="0"/>
          </a:p>
        </p:txBody>
      </p:sp>
      <p:sp>
        <p:nvSpPr>
          <p:cNvPr id="22532"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22533" name="Rectangle 3"/>
          <p:cNvSpPr>
            <a:spLocks noGrp="1" noChangeArrowheads="1"/>
          </p:cNvSpPr>
          <p:nvPr>
            <p:ph type="body" idx="1"/>
          </p:nvPr>
        </p:nvSpPr>
        <p:spPr>
          <a:xfrm>
            <a:off x="228600" y="838200"/>
            <a:ext cx="8756650" cy="4953000"/>
          </a:xfrm>
        </p:spPr>
        <p:txBody>
          <a:bodyPr/>
          <a:lstStyle/>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endParaRPr lang="fr-FR" smtClean="0">
              <a:solidFill>
                <a:srgbClr val="FF0066"/>
              </a:solidFill>
            </a:endParaRPr>
          </a:p>
          <a:p>
            <a:pPr lvl="2" eaLnBrk="1" hangingPunct="1"/>
            <a:r>
              <a:rPr lang="fr-FR" sz="1600" b="1" smtClean="0">
                <a:solidFill>
                  <a:schemeClr val="tx1"/>
                </a:solidFill>
              </a:rPr>
              <a:t>Source : L’association pour la Prévention de la Pollution Atmosphérique au niveau national (France)</a:t>
            </a:r>
            <a:endParaRPr lang="fr-FR" sz="1600" b="1" smtClean="0">
              <a:solidFill>
                <a:srgbClr val="FF0066"/>
              </a:solidFill>
            </a:endParaRPr>
          </a:p>
        </p:txBody>
      </p:sp>
      <p:pic>
        <p:nvPicPr>
          <p:cNvPr id="22534" name="Picture 4" descr="D:\USB 30 08 2006\DGRNE\Chauffage\Travail\AGW VERSION MODIFIEE\PRESENTATIONS\REFERENCE LEGISLATION\Effets sanitaires CO.jpg"/>
          <p:cNvPicPr>
            <a:picLocks noChangeAspect="1" noChangeArrowheads="1"/>
          </p:cNvPicPr>
          <p:nvPr/>
        </p:nvPicPr>
        <p:blipFill>
          <a:blip r:embed="rId3" cstate="print"/>
          <a:srcRect/>
          <a:stretch>
            <a:fillRect/>
          </a:stretch>
        </p:blipFill>
        <p:spPr bwMode="auto">
          <a:xfrm>
            <a:off x="762000" y="914400"/>
            <a:ext cx="7993063" cy="368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u pied de page 4"/>
          <p:cNvSpPr>
            <a:spLocks noGrp="1"/>
          </p:cNvSpPr>
          <p:nvPr>
            <p:ph type="ftr" sz="quarter" idx="11"/>
          </p:nvPr>
        </p:nvSpPr>
        <p:spPr>
          <a:noFill/>
        </p:spPr>
        <p:txBody>
          <a:bodyPr/>
          <a:lstStyle/>
          <a:p>
            <a:endParaRPr lang="fr-FR" smtClean="0"/>
          </a:p>
        </p:txBody>
      </p:sp>
      <p:sp>
        <p:nvSpPr>
          <p:cNvPr id="23555" name="Espace réservé du numéro de diapositive 5"/>
          <p:cNvSpPr>
            <a:spLocks noGrp="1"/>
          </p:cNvSpPr>
          <p:nvPr>
            <p:ph type="sldNum" sz="quarter" idx="12"/>
          </p:nvPr>
        </p:nvSpPr>
        <p:spPr>
          <a:noFill/>
        </p:spPr>
        <p:txBody>
          <a:bodyPr/>
          <a:lstStyle/>
          <a:p>
            <a:fld id="{45559981-517B-4EDF-AF12-26EE1AD5F63A}" type="slidenum">
              <a:rPr lang="en-US" smtClean="0"/>
              <a:pPr/>
              <a:t>18</a:t>
            </a:fld>
            <a:endParaRPr lang="en-US" smtClean="0"/>
          </a:p>
        </p:txBody>
      </p:sp>
      <p:sp>
        <p:nvSpPr>
          <p:cNvPr id="23556"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23557" name="Rectangle 3"/>
          <p:cNvSpPr>
            <a:spLocks noGrp="1" noChangeArrowheads="1"/>
          </p:cNvSpPr>
          <p:nvPr>
            <p:ph type="body" idx="1"/>
          </p:nvPr>
        </p:nvSpPr>
        <p:spPr>
          <a:xfrm>
            <a:off x="228600" y="838200"/>
            <a:ext cx="8756650" cy="4953000"/>
          </a:xfrm>
        </p:spPr>
        <p:txBody>
          <a:bodyPr/>
          <a:lstStyle/>
          <a:p>
            <a:pPr lvl="1" eaLnBrk="1" hangingPunct="1"/>
            <a:r>
              <a:rPr lang="fr-FR" smtClean="0">
                <a:sym typeface="Symbol" pitchFamily="18" charset="2"/>
              </a:rPr>
              <a:t> Nécessité de réduire les émissions atmosphériques issues des générateurs de chaleur</a:t>
            </a:r>
            <a:endParaRPr lang="fr-FR" smtClean="0"/>
          </a:p>
          <a:p>
            <a:pPr lvl="2" eaLnBrk="1" hangingPunct="1"/>
            <a:r>
              <a:rPr lang="fr-FR" u="sng" smtClean="0"/>
              <a:t>Mesure 1</a:t>
            </a:r>
            <a:r>
              <a:rPr lang="fr-FR" smtClean="0"/>
              <a:t> : Réduire les consommations énergétiques.</a:t>
            </a:r>
            <a:br>
              <a:rPr lang="fr-FR" smtClean="0"/>
            </a:br>
            <a:r>
              <a:rPr lang="fr-FR" sz="1800" smtClean="0">
                <a:sym typeface="Symbol" pitchFamily="18" charset="2"/>
              </a:rPr>
              <a:t> </a:t>
            </a:r>
            <a:r>
              <a:rPr lang="fr-FR" sz="1800" smtClean="0"/>
              <a:t>Pour une installation donnée, la quantité de polluants émis sera d’autant moins importante que la quantité de combustible utilisé sera faible (voir précédemment).</a:t>
            </a:r>
            <a:endParaRPr lang="fr-FR" smtClean="0"/>
          </a:p>
          <a:p>
            <a:pPr lvl="2" eaLnBrk="1" hangingPunct="1"/>
            <a:r>
              <a:rPr lang="fr-FR" u="sng" smtClean="0"/>
              <a:t>Mesure 2</a:t>
            </a:r>
            <a:r>
              <a:rPr lang="fr-FR" smtClean="0"/>
              <a:t>: Améliorer la qualité des combustibles. </a:t>
            </a:r>
            <a:br>
              <a:rPr lang="fr-FR" smtClean="0"/>
            </a:br>
            <a:r>
              <a:rPr lang="fr-FR" smtClean="0"/>
              <a:t> </a:t>
            </a:r>
            <a:r>
              <a:rPr lang="fr-FR" sz="1800" smtClean="0">
                <a:sym typeface="Symbol" pitchFamily="18" charset="2"/>
              </a:rPr>
              <a:t> En particulier, plus la teneur en S et en N est faible, moins élevées seront les émissions de SO</a:t>
            </a:r>
            <a:r>
              <a:rPr lang="fr-FR" sz="1800" baseline="-25000" smtClean="0">
                <a:sym typeface="Symbol" pitchFamily="18" charset="2"/>
              </a:rPr>
              <a:t>2</a:t>
            </a:r>
            <a:r>
              <a:rPr lang="fr-FR" sz="1800" smtClean="0">
                <a:sym typeface="Symbol" pitchFamily="18" charset="2"/>
              </a:rPr>
              <a:t> et NOx.</a:t>
            </a:r>
            <a:endParaRPr lang="fr-FR" smtClean="0"/>
          </a:p>
          <a:p>
            <a:pPr lvl="2" eaLnBrk="1" hangingPunct="1"/>
            <a:r>
              <a:rPr lang="fr-FR" u="sng" smtClean="0"/>
              <a:t>Mesure 3</a:t>
            </a:r>
            <a:r>
              <a:rPr lang="fr-FR" smtClean="0"/>
              <a:t>: Disposer d’installations correctement réglées et entretenues. </a:t>
            </a:r>
            <a:br>
              <a:rPr lang="fr-FR" smtClean="0"/>
            </a:br>
            <a:r>
              <a:rPr lang="fr-FR" smtClean="0"/>
              <a:t> </a:t>
            </a:r>
            <a:r>
              <a:rPr lang="fr-FR" sz="1800" smtClean="0">
                <a:sym typeface="Symbol" pitchFamily="18" charset="2"/>
              </a:rPr>
              <a:t> Impact sur la qualité de la combustion (et donc sur les émissions de CO, suies, hydrocarbures imbrûlés,… .)</a:t>
            </a:r>
            <a:endParaRPr lang="fr-FR" sz="1800" smtClean="0"/>
          </a:p>
          <a:p>
            <a:pPr lvl="2" eaLnBrk="1" hangingPunct="1"/>
            <a:r>
              <a:rPr lang="fr-FR" u="sng" smtClean="0"/>
              <a:t>Mesure 4</a:t>
            </a:r>
            <a:r>
              <a:rPr lang="fr-FR" smtClean="0"/>
              <a:t>: Disposer d’installations pourvues d’une technologie permettant de réduire les émissions. </a:t>
            </a:r>
            <a:br>
              <a:rPr lang="fr-FR" smtClean="0"/>
            </a:br>
            <a:r>
              <a:rPr lang="fr-FR" smtClean="0"/>
              <a:t> </a:t>
            </a:r>
            <a:r>
              <a:rPr lang="fr-FR" sz="1800" smtClean="0">
                <a:sym typeface="Symbol" pitchFamily="18" charset="2"/>
              </a:rPr>
              <a:t> Par exemple générateurs pourvus de brûleurs low-NOx.</a:t>
            </a:r>
            <a:endParaRPr lang="fr-FR" sz="1800" smtClean="0"/>
          </a:p>
          <a:p>
            <a:pPr lvl="2" eaLnBrk="1" hangingPunct="1"/>
            <a:endParaRPr lang="fr-FR" smtClean="0">
              <a:sym typeface="Symbol" pitchFamily="18" charset="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0" y="2174875"/>
            <a:ext cx="9144000" cy="1470025"/>
          </a:xfrm>
        </p:spPr>
        <p:txBody>
          <a:bodyPr/>
          <a:lstStyle/>
          <a:p>
            <a:pPr marL="1052513" indent="-471488" algn="l" eaLnBrk="1" hangingPunct="1">
              <a:tabLst>
                <a:tab pos="1333500" algn="l"/>
              </a:tabLst>
            </a:pPr>
            <a:r>
              <a:rPr lang="fr-FR" smtClean="0"/>
              <a:t/>
            </a:r>
            <a:br>
              <a:rPr lang="fr-FR" smtClean="0"/>
            </a:br>
            <a:r>
              <a:rPr lang="fr-FR" smtClean="0"/>
              <a:t/>
            </a:r>
            <a:br>
              <a:rPr lang="fr-FR" smtClean="0"/>
            </a:br>
            <a:r>
              <a:rPr lang="fr-FR" smtClean="0"/>
              <a:t/>
            </a:r>
            <a:br>
              <a:rPr lang="fr-FR" smtClean="0"/>
            </a:br>
            <a:r>
              <a:rPr lang="fr-FR" b="1" smtClean="0"/>
              <a:t>2. Le contexte réglementaire global (multilatéral et européen)</a:t>
            </a:r>
            <a:endParaRPr lang="en-GB"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0" y="2174875"/>
            <a:ext cx="9144000" cy="1470025"/>
          </a:xfrm>
        </p:spPr>
        <p:txBody>
          <a:bodyPr/>
          <a:lstStyle/>
          <a:p>
            <a:pPr eaLnBrk="1" hangingPunct="1"/>
            <a:r>
              <a:rPr lang="fr-BE" smtClean="0"/>
              <a:t>Certification des techniciens combustibles liquides et gazeux</a:t>
            </a:r>
            <a:br>
              <a:rPr lang="fr-BE" smtClean="0"/>
            </a:br>
            <a:r>
              <a:rPr lang="fr-BE" smtClean="0"/>
              <a:t>Réglementation</a:t>
            </a:r>
            <a:endParaRPr lang="en-GB" smtClean="0"/>
          </a:p>
        </p:txBody>
      </p:sp>
      <p:sp>
        <p:nvSpPr>
          <p:cNvPr id="7171" name="Rectangle 3"/>
          <p:cNvSpPr>
            <a:spLocks noGrp="1" noChangeArrowheads="1"/>
          </p:cNvSpPr>
          <p:nvPr>
            <p:ph type="subTitle" idx="1"/>
          </p:nvPr>
        </p:nvSpPr>
        <p:spPr>
          <a:xfrm>
            <a:off x="0" y="3716338"/>
            <a:ext cx="9144000" cy="1008062"/>
          </a:xfrm>
        </p:spPr>
        <p:txBody>
          <a:bodyPr/>
          <a:lstStyle/>
          <a:p>
            <a:pPr eaLnBrk="1" hangingPunct="1"/>
            <a:endParaRPr lang="fr-FR" dirty="0" smtClean="0"/>
          </a:p>
          <a:p>
            <a:pPr eaLnBrk="1" hangingPunct="1"/>
            <a:r>
              <a:rPr lang="fr-FR" dirty="0" smtClean="0"/>
              <a:t>Présentation de référence pour les centres de certification</a:t>
            </a:r>
          </a:p>
        </p:txBody>
      </p:sp>
      <p:sp>
        <p:nvSpPr>
          <p:cNvPr id="7172" name="Rectangle 4"/>
          <p:cNvSpPr>
            <a:spLocks noChangeArrowheads="1"/>
          </p:cNvSpPr>
          <p:nvPr/>
        </p:nvSpPr>
        <p:spPr bwMode="auto">
          <a:xfrm>
            <a:off x="0" y="5257800"/>
            <a:ext cx="9144000" cy="762000"/>
          </a:xfrm>
          <a:prstGeom prst="rect">
            <a:avLst/>
          </a:prstGeom>
          <a:noFill/>
          <a:ln w="9525">
            <a:noFill/>
            <a:miter lim="800000"/>
            <a:headEnd/>
            <a:tailEnd/>
          </a:ln>
        </p:spPr>
        <p:txBody>
          <a:bodyPr/>
          <a:lstStyle/>
          <a:p>
            <a:pPr algn="ctr">
              <a:spcBef>
                <a:spcPct val="20000"/>
              </a:spcBef>
            </a:pPr>
            <a:r>
              <a:rPr lang="en-US" sz="1600" dirty="0" err="1"/>
              <a:t>Agence</a:t>
            </a:r>
            <a:r>
              <a:rPr lang="en-US" sz="1600" dirty="0"/>
              <a:t> </a:t>
            </a:r>
            <a:r>
              <a:rPr lang="en-US" sz="1600" dirty="0" err="1"/>
              <a:t>Wallonne</a:t>
            </a:r>
            <a:r>
              <a:rPr lang="en-US" sz="1600" dirty="0"/>
              <a:t> de </a:t>
            </a:r>
            <a:r>
              <a:rPr lang="en-US" sz="1600" dirty="0" err="1"/>
              <a:t>l’Air</a:t>
            </a:r>
            <a:r>
              <a:rPr lang="en-US" sz="1600" dirty="0"/>
              <a:t> et du </a:t>
            </a:r>
            <a:r>
              <a:rPr lang="en-US" sz="1600" dirty="0" err="1"/>
              <a:t>Climat</a:t>
            </a:r>
            <a:r>
              <a:rPr lang="en-US" sz="1600" dirty="0"/>
              <a:t> </a:t>
            </a:r>
          </a:p>
          <a:p>
            <a:pPr algn="ctr">
              <a:spcBef>
                <a:spcPct val="20000"/>
              </a:spcBef>
            </a:pPr>
            <a:r>
              <a:rPr lang="en-US" sz="1600" dirty="0"/>
              <a:t>Version </a:t>
            </a:r>
            <a:r>
              <a:rPr lang="en-US" sz="1600" dirty="0" err="1"/>
              <a:t>mise</a:t>
            </a:r>
            <a:r>
              <a:rPr lang="en-US" sz="1600" dirty="0"/>
              <a:t> à jour le </a:t>
            </a:r>
            <a:r>
              <a:rPr lang="en-US" sz="1600" dirty="0" smtClean="0"/>
              <a:t>20 11 </a:t>
            </a:r>
            <a:r>
              <a:rPr lang="en-US" sz="1600" dirty="0"/>
              <a:t>2015</a:t>
            </a:r>
            <a:endParaRPr lang="fr-FR"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pied de page 4"/>
          <p:cNvSpPr>
            <a:spLocks noGrp="1"/>
          </p:cNvSpPr>
          <p:nvPr>
            <p:ph type="ftr" sz="quarter" idx="11"/>
          </p:nvPr>
        </p:nvSpPr>
        <p:spPr>
          <a:noFill/>
        </p:spPr>
        <p:txBody>
          <a:bodyPr/>
          <a:lstStyle/>
          <a:p>
            <a:endParaRPr lang="fr-FR" smtClean="0"/>
          </a:p>
        </p:txBody>
      </p:sp>
      <p:sp>
        <p:nvSpPr>
          <p:cNvPr id="25603" name="Espace réservé du numéro de diapositive 5"/>
          <p:cNvSpPr>
            <a:spLocks noGrp="1"/>
          </p:cNvSpPr>
          <p:nvPr>
            <p:ph type="sldNum" sz="quarter" idx="12"/>
          </p:nvPr>
        </p:nvSpPr>
        <p:spPr>
          <a:noFill/>
        </p:spPr>
        <p:txBody>
          <a:bodyPr/>
          <a:lstStyle/>
          <a:p>
            <a:fld id="{9AFABE91-1CC8-4B40-A96B-0DCFDFE6CE26}" type="slidenum">
              <a:rPr lang="en-US" smtClean="0"/>
              <a:pPr/>
              <a:t>20</a:t>
            </a:fld>
            <a:endParaRPr lang="en-US" smtClean="0"/>
          </a:p>
        </p:txBody>
      </p:sp>
      <p:sp>
        <p:nvSpPr>
          <p:cNvPr id="25604"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25605" name="Rectangle 3"/>
          <p:cNvSpPr>
            <a:spLocks noGrp="1" noChangeArrowheads="1"/>
          </p:cNvSpPr>
          <p:nvPr>
            <p:ph type="body" idx="1"/>
          </p:nvPr>
        </p:nvSpPr>
        <p:spPr>
          <a:xfrm>
            <a:off x="228600" y="838200"/>
            <a:ext cx="8756650" cy="5410200"/>
          </a:xfrm>
        </p:spPr>
        <p:txBody>
          <a:bodyPr/>
          <a:lstStyle/>
          <a:p>
            <a:pPr eaLnBrk="1" hangingPunct="1"/>
            <a:endParaRPr lang="fr-FR" smtClean="0">
              <a:solidFill>
                <a:schemeClr val="tx1"/>
              </a:solidFill>
            </a:endParaRPr>
          </a:p>
          <a:p>
            <a:pPr eaLnBrk="1" hangingPunct="1"/>
            <a:r>
              <a:rPr lang="fr-FR" smtClean="0">
                <a:solidFill>
                  <a:schemeClr val="tx1"/>
                </a:solidFill>
              </a:rPr>
              <a:t>Climat et Énergie</a:t>
            </a:r>
          </a:p>
          <a:p>
            <a:pPr eaLnBrk="1" hangingPunct="1"/>
            <a:endParaRPr lang="fr-FR" smtClean="0">
              <a:solidFill>
                <a:schemeClr val="tx1"/>
              </a:solidFill>
            </a:endParaRPr>
          </a:p>
          <a:p>
            <a:pPr lvl="1" eaLnBrk="1" hangingPunct="1"/>
            <a:r>
              <a:rPr lang="fr-FR" smtClean="0"/>
              <a:t>Convention cadre des Nations Unies sur le changement climatique et Protocole de Kyoto</a:t>
            </a:r>
          </a:p>
          <a:p>
            <a:pPr lvl="1" eaLnBrk="1" hangingPunct="1"/>
            <a:endParaRPr lang="fr-FR" sz="1400" smtClean="0"/>
          </a:p>
          <a:p>
            <a:pPr lvl="2" eaLnBrk="1" hangingPunct="1"/>
            <a:r>
              <a:rPr lang="fr-FR" u="sng" smtClean="0"/>
              <a:t>1992 : Le sommet de la Terre à Rio de Janeiro</a:t>
            </a:r>
            <a:endParaRPr lang="fr-FR" smtClean="0"/>
          </a:p>
          <a:p>
            <a:pPr lvl="3" eaLnBrk="1" hangingPunct="1"/>
            <a:r>
              <a:rPr lang="fr-FR" smtClean="0"/>
              <a:t>Première réponse internationale relative à la problématique des changements climatiques.</a:t>
            </a:r>
          </a:p>
          <a:p>
            <a:pPr lvl="3" eaLnBrk="1" hangingPunct="1"/>
            <a:r>
              <a:rPr lang="fr-FR" smtClean="0"/>
              <a:t>A donné lieu à la Convention Cadre des Nations Unies sur le Changement Climatique (CNUCC).</a:t>
            </a:r>
          </a:p>
          <a:p>
            <a:pPr lvl="4" eaLnBrk="1" hangingPunct="1"/>
            <a:r>
              <a:rPr lang="fr-FR" sz="1600" smtClean="0"/>
              <a:t>Traité non contraignant, ratifié par 189 pays, encourageant les pays développés à stabiliser leurs émissions de gaz à effet de serre.</a:t>
            </a:r>
            <a:r>
              <a:rPr lang="fr-FR" smtClean="0"/>
              <a:t> </a:t>
            </a:r>
            <a:br>
              <a:rPr lang="fr-FR" smtClean="0"/>
            </a:br>
            <a:endParaRPr lang="fr-FR" smtClean="0">
              <a:solidFill>
                <a:srgbClr val="FF0066"/>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u pied de page 4"/>
          <p:cNvSpPr>
            <a:spLocks noGrp="1"/>
          </p:cNvSpPr>
          <p:nvPr>
            <p:ph type="ftr" sz="quarter" idx="11"/>
          </p:nvPr>
        </p:nvSpPr>
        <p:spPr>
          <a:noFill/>
        </p:spPr>
        <p:txBody>
          <a:bodyPr/>
          <a:lstStyle/>
          <a:p>
            <a:endParaRPr lang="fr-FR" smtClean="0"/>
          </a:p>
        </p:txBody>
      </p:sp>
      <p:sp>
        <p:nvSpPr>
          <p:cNvPr id="26627" name="Espace réservé du numéro de diapositive 5"/>
          <p:cNvSpPr>
            <a:spLocks noGrp="1"/>
          </p:cNvSpPr>
          <p:nvPr>
            <p:ph type="sldNum" sz="quarter" idx="12"/>
          </p:nvPr>
        </p:nvSpPr>
        <p:spPr>
          <a:noFill/>
        </p:spPr>
        <p:txBody>
          <a:bodyPr/>
          <a:lstStyle/>
          <a:p>
            <a:fld id="{DBC5FE96-CC3A-441E-92F8-3EC6928B21EA}" type="slidenum">
              <a:rPr lang="en-US" smtClean="0"/>
              <a:pPr/>
              <a:t>21</a:t>
            </a:fld>
            <a:endParaRPr lang="en-US" smtClean="0"/>
          </a:p>
        </p:txBody>
      </p:sp>
      <p:sp>
        <p:nvSpPr>
          <p:cNvPr id="26628"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26629" name="Rectangle 3"/>
          <p:cNvSpPr>
            <a:spLocks noGrp="1" noChangeArrowheads="1"/>
          </p:cNvSpPr>
          <p:nvPr>
            <p:ph type="body" idx="1"/>
          </p:nvPr>
        </p:nvSpPr>
        <p:spPr>
          <a:xfrm>
            <a:off x="228600" y="838200"/>
            <a:ext cx="8756650" cy="5410200"/>
          </a:xfrm>
        </p:spPr>
        <p:txBody>
          <a:bodyPr/>
          <a:lstStyle/>
          <a:p>
            <a:pPr lvl="1" eaLnBrk="1" hangingPunct="1"/>
            <a:endParaRPr lang="fr-FR" smtClean="0"/>
          </a:p>
          <a:p>
            <a:pPr lvl="2" eaLnBrk="1" hangingPunct="1"/>
            <a:r>
              <a:rPr lang="fr-FR" u="sng" smtClean="0"/>
              <a:t>1997 : Le Protocole de Kyoto</a:t>
            </a:r>
            <a:endParaRPr lang="fr-FR" smtClean="0"/>
          </a:p>
          <a:p>
            <a:pPr lvl="3" eaLnBrk="1" hangingPunct="1"/>
            <a:r>
              <a:rPr lang="fr-FR" smtClean="0"/>
              <a:t>Traité juridiquement contraignant, imposant aux signataires à procéder à des réductions spécifiques de gaz à effet de serre (GES).</a:t>
            </a:r>
          </a:p>
          <a:p>
            <a:pPr lvl="3" eaLnBrk="1" hangingPunct="1"/>
            <a:r>
              <a:rPr lang="fr-FR" smtClean="0"/>
              <a:t>L’objectif est une réduction générale de 5% des émissions de GES sur une période allant de 2008 à 2012 par rapport au niveau de 1990, se traduisant par une réduction de 8% des émissions de GES de l’Union Européenne, et 7,5% pour la Belgique.</a:t>
            </a:r>
          </a:p>
          <a:p>
            <a:pPr lvl="2"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u pied de page 4"/>
          <p:cNvSpPr>
            <a:spLocks noGrp="1"/>
          </p:cNvSpPr>
          <p:nvPr>
            <p:ph type="ftr" sz="quarter" idx="11"/>
          </p:nvPr>
        </p:nvSpPr>
        <p:spPr>
          <a:noFill/>
        </p:spPr>
        <p:txBody>
          <a:bodyPr/>
          <a:lstStyle/>
          <a:p>
            <a:endParaRPr lang="fr-FR" smtClean="0"/>
          </a:p>
        </p:txBody>
      </p:sp>
      <p:sp>
        <p:nvSpPr>
          <p:cNvPr id="27651" name="Espace réservé du numéro de diapositive 5"/>
          <p:cNvSpPr>
            <a:spLocks noGrp="1"/>
          </p:cNvSpPr>
          <p:nvPr>
            <p:ph type="sldNum" sz="quarter" idx="12"/>
          </p:nvPr>
        </p:nvSpPr>
        <p:spPr>
          <a:noFill/>
        </p:spPr>
        <p:txBody>
          <a:bodyPr/>
          <a:lstStyle/>
          <a:p>
            <a:fld id="{6A92000D-2B98-444D-BD0A-6BC175F2C113}" type="slidenum">
              <a:rPr lang="en-US" smtClean="0"/>
              <a:pPr/>
              <a:t>22</a:t>
            </a:fld>
            <a:endParaRPr lang="en-US" smtClean="0"/>
          </a:p>
        </p:txBody>
      </p:sp>
      <p:sp>
        <p:nvSpPr>
          <p:cNvPr id="27652"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27653" name="Rectangle 3"/>
          <p:cNvSpPr>
            <a:spLocks noGrp="1" noChangeArrowheads="1"/>
          </p:cNvSpPr>
          <p:nvPr>
            <p:ph type="body" idx="1"/>
          </p:nvPr>
        </p:nvSpPr>
        <p:spPr>
          <a:xfrm>
            <a:off x="228600" y="838200"/>
            <a:ext cx="8756650" cy="5410200"/>
          </a:xfrm>
        </p:spPr>
        <p:txBody>
          <a:bodyPr/>
          <a:lstStyle/>
          <a:p>
            <a:pPr lvl="1" eaLnBrk="1" hangingPunct="1"/>
            <a:endParaRPr lang="fr-FR" dirty="0" smtClean="0"/>
          </a:p>
          <a:p>
            <a:pPr lvl="1" eaLnBrk="1" hangingPunct="1"/>
            <a:r>
              <a:rPr lang="fr-FR" dirty="0" smtClean="0"/>
              <a:t>L’après-Kyoto...</a:t>
            </a:r>
          </a:p>
          <a:p>
            <a:pPr lvl="2" eaLnBrk="1" hangingPunct="1"/>
            <a:r>
              <a:rPr lang="fr-FR" dirty="0" smtClean="0"/>
              <a:t>Le Protocole de Kyoto ne définit pas de réduction à atteindre après 2012. En 2004 ont débuté, lors des « Conférences des Parties » (Parties signataires du Protocole), les négociations destinées à définir le </a:t>
            </a:r>
            <a:r>
              <a:rPr lang="fr-FR" i="1" dirty="0" smtClean="0"/>
              <a:t>« régime climatique post-2012 »</a:t>
            </a:r>
            <a:r>
              <a:rPr lang="fr-FR" dirty="0" smtClean="0"/>
              <a:t>.</a:t>
            </a:r>
          </a:p>
          <a:p>
            <a:pPr lvl="2" eaLnBrk="1" hangingPunct="1"/>
            <a:endParaRPr lang="fr-FR" sz="1000" dirty="0" smtClean="0"/>
          </a:p>
          <a:p>
            <a:pPr lvl="2" eaLnBrk="1" hangingPunct="1"/>
            <a:r>
              <a:rPr lang="fr-FR" dirty="0" smtClean="0"/>
              <a:t>A l’heure actuelle, un consensus relatif à la nécessité de limiter l’augmentation des températures à un maximum de 2°C d ’ici à 2100, par rapport à l’ère </a:t>
            </a:r>
            <a:r>
              <a:rPr lang="fr-FR" dirty="0" err="1" smtClean="0"/>
              <a:t>pré-industrielle</a:t>
            </a:r>
            <a:r>
              <a:rPr lang="fr-FR" dirty="0" smtClean="0"/>
              <a:t> existe. </a:t>
            </a:r>
            <a:br>
              <a:rPr lang="fr-FR" dirty="0" smtClean="0"/>
            </a:br>
            <a:r>
              <a:rPr lang="fr-FR" dirty="0" smtClean="0"/>
              <a:t>Néanmoins, aucun accord juridiquement contraignant définissant le niveau de réduction des émissions de gaz à effet de serre au delà de 2012 n’a encore pu être trouvé.</a:t>
            </a:r>
          </a:p>
          <a:p>
            <a:pPr lvl="3" eaLnBrk="1" hangingPunct="1"/>
            <a:r>
              <a:rPr lang="fr-FR" dirty="0" smtClean="0">
                <a:solidFill>
                  <a:schemeClr val="tx1"/>
                </a:solidFill>
              </a:rPr>
              <a:t>Prochaine étape = Conférence de Paris (COP21), fin 2015.</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u pied de page 4"/>
          <p:cNvSpPr>
            <a:spLocks noGrp="1"/>
          </p:cNvSpPr>
          <p:nvPr>
            <p:ph type="ftr" sz="quarter" idx="11"/>
          </p:nvPr>
        </p:nvSpPr>
        <p:spPr>
          <a:noFill/>
        </p:spPr>
        <p:txBody>
          <a:bodyPr/>
          <a:lstStyle/>
          <a:p>
            <a:endParaRPr lang="fr-FR" smtClean="0"/>
          </a:p>
        </p:txBody>
      </p:sp>
      <p:sp>
        <p:nvSpPr>
          <p:cNvPr id="29699" name="Espace réservé du numéro de diapositive 5"/>
          <p:cNvSpPr>
            <a:spLocks noGrp="1"/>
          </p:cNvSpPr>
          <p:nvPr>
            <p:ph type="sldNum" sz="quarter" idx="12"/>
          </p:nvPr>
        </p:nvSpPr>
        <p:spPr>
          <a:noFill/>
        </p:spPr>
        <p:txBody>
          <a:bodyPr/>
          <a:lstStyle/>
          <a:p>
            <a:fld id="{E4CB4C29-485E-4EBF-9AF5-580979AED93C}" type="slidenum">
              <a:rPr lang="en-US" smtClean="0"/>
              <a:pPr/>
              <a:t>23</a:t>
            </a:fld>
            <a:endParaRPr lang="en-US" smtClean="0"/>
          </a:p>
        </p:txBody>
      </p:sp>
      <p:sp>
        <p:nvSpPr>
          <p:cNvPr id="29700" name="Rectangle 2"/>
          <p:cNvSpPr>
            <a:spLocks noGrp="1" noChangeArrowheads="1"/>
          </p:cNvSpPr>
          <p:nvPr>
            <p:ph type="title"/>
          </p:nvPr>
        </p:nvSpPr>
        <p:spPr/>
        <p:txBody>
          <a:bodyPr/>
          <a:lstStyle/>
          <a:p>
            <a:pPr eaLnBrk="1" hangingPunct="1"/>
            <a:r>
              <a:rPr lang="fr-FR" dirty="0" smtClean="0"/>
              <a:t>2. Contexte Multilatéral / Européen</a:t>
            </a:r>
            <a:endParaRPr lang="en-US" dirty="0" smtClean="0"/>
          </a:p>
        </p:txBody>
      </p:sp>
      <p:sp>
        <p:nvSpPr>
          <p:cNvPr id="29701" name="Rectangle 3"/>
          <p:cNvSpPr>
            <a:spLocks noGrp="1" noChangeArrowheads="1"/>
          </p:cNvSpPr>
          <p:nvPr>
            <p:ph type="body" idx="1"/>
          </p:nvPr>
        </p:nvSpPr>
        <p:spPr>
          <a:xfrm>
            <a:off x="228600" y="692696"/>
            <a:ext cx="8756650" cy="5555704"/>
          </a:xfrm>
        </p:spPr>
        <p:txBody>
          <a:bodyPr/>
          <a:lstStyle/>
          <a:p>
            <a:pPr lvl="1" eaLnBrk="1" hangingPunct="1"/>
            <a:r>
              <a:rPr lang="fr-FR" dirty="0" smtClean="0"/>
              <a:t>Objectifs de l’Union européenne</a:t>
            </a:r>
          </a:p>
          <a:p>
            <a:pPr lvl="3" eaLnBrk="1" hangingPunct="1"/>
            <a:endParaRPr lang="fr-FR" sz="1800" dirty="0" smtClean="0"/>
          </a:p>
          <a:p>
            <a:pPr lvl="2" eaLnBrk="1" hangingPunct="1"/>
            <a:endParaRPr lang="fr-FR" sz="1000" dirty="0" smtClean="0"/>
          </a:p>
          <a:p>
            <a:pPr lvl="2" eaLnBrk="1" hangingPunct="1"/>
            <a:endParaRPr lang="fr-FR" dirty="0" smtClean="0">
              <a:solidFill>
                <a:srgbClr val="FF0066"/>
              </a:solidFill>
            </a:endParaRPr>
          </a:p>
        </p:txBody>
      </p:sp>
      <p:sp>
        <p:nvSpPr>
          <p:cNvPr id="9" name="Rectangle 2"/>
          <p:cNvSpPr>
            <a:spLocks noChangeArrowheads="1"/>
          </p:cNvSpPr>
          <p:nvPr/>
        </p:nvSpPr>
        <p:spPr bwMode="auto">
          <a:xfrm>
            <a:off x="323528" y="4293096"/>
            <a:ext cx="8712968" cy="1929759"/>
          </a:xfrm>
          <a:prstGeom prst="rect">
            <a:avLst/>
          </a:prstGeom>
          <a:gradFill flip="none" rotWithShape="1">
            <a:gsLst>
              <a:gs pos="0">
                <a:schemeClr val="accent5">
                  <a:lumMod val="90000"/>
                </a:schemeClr>
              </a:gs>
              <a:gs pos="39999">
                <a:srgbClr val="85C2FF"/>
              </a:gs>
              <a:gs pos="70000">
                <a:srgbClr val="C4D6EB"/>
              </a:gs>
              <a:gs pos="100000">
                <a:srgbClr val="FFEBFA"/>
              </a:gs>
            </a:gsLst>
            <a:lin ang="5400000" scaled="0"/>
            <a:tileRect/>
          </a:gradFill>
          <a:ln>
            <a:noFill/>
            <a:headEnd/>
            <a:tailEnd/>
          </a:ln>
          <a:effectLst>
            <a:outerShdw blurRad="40000" dist="23000" dir="5400000" rotWithShape="0">
              <a:schemeClr val="accent5">
                <a:lumMod val="90000"/>
                <a:alpha val="35000"/>
              </a:schemeClr>
            </a:outerShdw>
          </a:effectLst>
          <a:scene3d>
            <a:camera prst="perspectiveFront"/>
            <a:lightRig rig="threePt" dir="t"/>
          </a:scene3d>
          <a:sp3d/>
          <a:extLst>
            <a:ext uri="{909E8E84-426E-40DD-AFC4-6F175D3DCCD1}">
              <a14:hiddenFill xmlns="" xmlns:a14="http://schemas.microsoft.com/office/drawing/2010/main">
                <a:solidFill>
                  <a:srgbClr val="FFFFFF"/>
                </a:solidFill>
              </a14:hiddenFill>
            </a:ext>
          </a:extLst>
        </p:spPr>
        <p:style>
          <a:lnRef idx="1">
            <a:schemeClr val="accent1"/>
          </a:lnRef>
          <a:fillRef idx="3">
            <a:schemeClr val="accent1"/>
          </a:fillRef>
          <a:effectRef idx="2">
            <a:schemeClr val="accent1"/>
          </a:effectRef>
          <a:fontRef idx="minor">
            <a:schemeClr val="lt1"/>
          </a:fontRef>
        </p:style>
        <p:txBody>
          <a:bodyPr wrap="square">
            <a:spAutoFit/>
          </a:bodyPr>
          <a:lstStyle/>
          <a:p>
            <a:pPr>
              <a:lnSpc>
                <a:spcPct val="120000"/>
              </a:lnSpc>
            </a:pPr>
            <a:r>
              <a:rPr lang="fr-FR" sz="1100" dirty="0" smtClean="0">
                <a:solidFill>
                  <a:schemeClr val="tx1"/>
                </a:solidFill>
                <a:latin typeface="Verdana" pitchFamily="34" charset="0"/>
                <a:cs typeface="Arial" pitchFamily="34" charset="0"/>
              </a:rPr>
              <a:t>Ces objectifs GES ont aussi été répartis entre le secteur ETS (c.à.d. les grosses installations de combustion en industrie) et le secteur non ETS (c.à.d. le reste, dont notamment le transport routier, </a:t>
            </a:r>
            <a:r>
              <a:rPr lang="fr-FR" sz="1100" b="1" u="sng" dirty="0" smtClean="0">
                <a:solidFill>
                  <a:schemeClr val="tx1"/>
                </a:solidFill>
                <a:latin typeface="Verdana" pitchFamily="34" charset="0"/>
                <a:cs typeface="Arial" pitchFamily="34" charset="0"/>
              </a:rPr>
              <a:t>le résidentiel</a:t>
            </a:r>
            <a:r>
              <a:rPr lang="fr-FR" sz="1100" dirty="0" smtClean="0">
                <a:solidFill>
                  <a:schemeClr val="tx1"/>
                </a:solidFill>
                <a:latin typeface="Verdana" pitchFamily="34" charset="0"/>
                <a:cs typeface="Arial" pitchFamily="34" charset="0"/>
              </a:rPr>
              <a:t>, l’agriculture, etc.).</a:t>
            </a:r>
          </a:p>
          <a:p>
            <a:endParaRPr lang="fr-FR" sz="400" dirty="0" smtClean="0">
              <a:solidFill>
                <a:schemeClr val="accent2"/>
              </a:solidFill>
              <a:latin typeface="Verdana" pitchFamily="34" charset="0"/>
              <a:cs typeface="Arial" pitchFamily="34" charset="0"/>
            </a:endParaRPr>
          </a:p>
          <a:p>
            <a:r>
              <a:rPr lang="fr-FR" sz="1100" u="sng" dirty="0" smtClean="0">
                <a:solidFill>
                  <a:schemeClr val="tx1"/>
                </a:solidFill>
                <a:latin typeface="Verdana" pitchFamily="34" charset="0"/>
                <a:cs typeface="Arial" pitchFamily="34" charset="0"/>
              </a:rPr>
              <a:t>Objectifs non-ETS</a:t>
            </a:r>
            <a:r>
              <a:rPr lang="fr-FR" sz="1100" dirty="0" smtClean="0">
                <a:solidFill>
                  <a:schemeClr val="tx1"/>
                </a:solidFill>
                <a:latin typeface="Verdana" pitchFamily="34" charset="0"/>
                <a:cs typeface="Arial" pitchFamily="34" charset="0"/>
              </a:rPr>
              <a:t> (par rapport à </a:t>
            </a:r>
            <a:r>
              <a:rPr lang="fr-FR" sz="1100" b="1" dirty="0" smtClean="0">
                <a:solidFill>
                  <a:schemeClr val="tx1"/>
                </a:solidFill>
                <a:latin typeface="Verdana" pitchFamily="34" charset="0"/>
                <a:cs typeface="Arial" pitchFamily="34" charset="0"/>
              </a:rPr>
              <a:t>2005</a:t>
            </a:r>
            <a:r>
              <a:rPr lang="fr-FR" sz="1100" dirty="0" smtClean="0">
                <a:solidFill>
                  <a:schemeClr val="tx1"/>
                </a:solidFill>
                <a:latin typeface="Verdana" pitchFamily="34" charset="0"/>
                <a:cs typeface="Arial" pitchFamily="34" charset="0"/>
              </a:rPr>
              <a:t>):</a:t>
            </a:r>
          </a:p>
          <a:p>
            <a:endParaRPr lang="fr-FR" sz="400" dirty="0" smtClean="0">
              <a:solidFill>
                <a:schemeClr val="tx1"/>
              </a:solidFill>
              <a:latin typeface="Verdana" pitchFamily="34" charset="0"/>
              <a:cs typeface="Arial" pitchFamily="34" charset="0"/>
            </a:endParaRPr>
          </a:p>
          <a:p>
            <a:r>
              <a:rPr lang="fr-FR" sz="1100" dirty="0" smtClean="0">
                <a:solidFill>
                  <a:schemeClr val="tx1"/>
                </a:solidFill>
                <a:latin typeface="Verdana" pitchFamily="34" charset="0"/>
                <a:cs typeface="Arial" pitchFamily="34" charset="0"/>
              </a:rPr>
              <a:t>2020 :  EU </a:t>
            </a:r>
            <a:r>
              <a:rPr lang="fr-FR" sz="1100" dirty="0" smtClean="0">
                <a:solidFill>
                  <a:srgbClr val="FF0000"/>
                </a:solidFill>
                <a:latin typeface="Verdana" pitchFamily="34" charset="0"/>
                <a:cs typeface="Arial" pitchFamily="34" charset="0"/>
              </a:rPr>
              <a:t>-10%  </a:t>
            </a:r>
            <a:r>
              <a:rPr lang="fr-FR" sz="1100" dirty="0" smtClean="0">
                <a:solidFill>
                  <a:schemeClr val="tx1"/>
                </a:solidFill>
                <a:latin typeface="Verdana" pitchFamily="34" charset="0"/>
                <a:cs typeface="Arial" pitchFamily="34" charset="0"/>
              </a:rPr>
              <a:t>/</a:t>
            </a:r>
            <a:r>
              <a:rPr lang="fr-FR" sz="1100" dirty="0" smtClean="0">
                <a:solidFill>
                  <a:srgbClr val="FF0000"/>
                </a:solidFill>
                <a:latin typeface="Verdana" pitchFamily="34" charset="0"/>
                <a:cs typeface="Arial" pitchFamily="34" charset="0"/>
              </a:rPr>
              <a:t>  </a:t>
            </a:r>
            <a:r>
              <a:rPr lang="fr-FR" sz="1100" dirty="0" smtClean="0">
                <a:solidFill>
                  <a:schemeClr val="tx1"/>
                </a:solidFill>
                <a:latin typeface="Verdana" pitchFamily="34" charset="0"/>
                <a:cs typeface="Arial" pitchFamily="34" charset="0"/>
              </a:rPr>
              <a:t>BE </a:t>
            </a:r>
            <a:r>
              <a:rPr lang="fr-FR" sz="1100" dirty="0" smtClean="0">
                <a:solidFill>
                  <a:srgbClr val="FF0000"/>
                </a:solidFill>
                <a:latin typeface="Verdana" pitchFamily="34" charset="0"/>
                <a:cs typeface="Arial" pitchFamily="34" charset="0"/>
              </a:rPr>
              <a:t>-15%</a:t>
            </a:r>
          </a:p>
          <a:p>
            <a:endParaRPr lang="fr-FR" sz="400" dirty="0" smtClean="0">
              <a:solidFill>
                <a:srgbClr val="FF0000"/>
              </a:solidFill>
              <a:latin typeface="Verdana" pitchFamily="34" charset="0"/>
              <a:cs typeface="Arial" pitchFamily="34" charset="0"/>
            </a:endParaRPr>
          </a:p>
          <a:p>
            <a:r>
              <a:rPr lang="fr-FR" sz="1100" dirty="0" smtClean="0">
                <a:solidFill>
                  <a:schemeClr val="tx1"/>
                </a:solidFill>
                <a:latin typeface="Verdana" pitchFamily="34" charset="0"/>
                <a:cs typeface="Arial" pitchFamily="34" charset="0"/>
              </a:rPr>
              <a:t>2030 :  EU </a:t>
            </a:r>
            <a:r>
              <a:rPr lang="fr-FR" sz="1100" dirty="0" smtClean="0">
                <a:solidFill>
                  <a:srgbClr val="FF0000"/>
                </a:solidFill>
                <a:latin typeface="Verdana" pitchFamily="34" charset="0"/>
                <a:cs typeface="Arial" pitchFamily="34" charset="0"/>
              </a:rPr>
              <a:t>-30%  / </a:t>
            </a:r>
            <a:r>
              <a:rPr lang="fr-FR" sz="1100" dirty="0" smtClean="0">
                <a:solidFill>
                  <a:schemeClr val="tx1"/>
                </a:solidFill>
                <a:latin typeface="Verdana" pitchFamily="34" charset="0"/>
                <a:cs typeface="Arial" pitchFamily="34" charset="0"/>
              </a:rPr>
              <a:t>BE</a:t>
            </a:r>
            <a:r>
              <a:rPr lang="fr-FR" sz="1100" dirty="0" smtClean="0">
                <a:solidFill>
                  <a:srgbClr val="FF0000"/>
                </a:solidFill>
                <a:latin typeface="Verdana" pitchFamily="34" charset="0"/>
                <a:cs typeface="Arial" pitchFamily="34" charset="0"/>
              </a:rPr>
              <a:t> - ?% </a:t>
            </a:r>
            <a:r>
              <a:rPr lang="fr-FR" sz="1100" dirty="0" smtClean="0">
                <a:solidFill>
                  <a:schemeClr val="tx1"/>
                </a:solidFill>
                <a:latin typeface="Verdana" pitchFamily="34" charset="0"/>
                <a:cs typeface="Arial" pitchFamily="34" charset="0"/>
              </a:rPr>
              <a:t>(pas encore défini) </a:t>
            </a:r>
            <a:r>
              <a:rPr lang="fr-FR" sz="1100" dirty="0" smtClean="0">
                <a:solidFill>
                  <a:srgbClr val="FF0000"/>
                </a:solidFill>
                <a:latin typeface="Verdana" pitchFamily="34" charset="0"/>
                <a:cs typeface="Arial" pitchFamily="34" charset="0"/>
              </a:rPr>
              <a:t/>
            </a:r>
            <a:br>
              <a:rPr lang="fr-FR" sz="1100" dirty="0" smtClean="0">
                <a:solidFill>
                  <a:srgbClr val="FF0000"/>
                </a:solidFill>
                <a:latin typeface="Verdana" pitchFamily="34" charset="0"/>
                <a:cs typeface="Arial" pitchFamily="34" charset="0"/>
              </a:rPr>
            </a:br>
            <a:endParaRPr lang="fr-FR" sz="1100" dirty="0" smtClean="0">
              <a:solidFill>
                <a:schemeClr val="accent2"/>
              </a:solidFill>
              <a:latin typeface="Verdana" pitchFamily="34" charset="0"/>
              <a:cs typeface="Arial" pitchFamily="34" charset="0"/>
            </a:endParaRPr>
          </a:p>
          <a:p>
            <a:r>
              <a:rPr lang="fr-FR" sz="1100" dirty="0" smtClean="0">
                <a:solidFill>
                  <a:schemeClr val="tx1"/>
                </a:solidFill>
                <a:latin typeface="Verdana" pitchFamily="34" charset="0"/>
                <a:cs typeface="Arial" pitchFamily="34" charset="0"/>
              </a:rPr>
              <a:t>Ces objectifs non-ETS, en particulier à l’horizon 2030, seront difficiles à atteindre ...</a:t>
            </a:r>
          </a:p>
          <a:p>
            <a:pPr>
              <a:tabLst>
                <a:tab pos="180975" algn="l"/>
              </a:tabLst>
            </a:pPr>
            <a:r>
              <a:rPr lang="fr-FR" sz="400" dirty="0" smtClean="0">
                <a:solidFill>
                  <a:schemeClr val="tx1"/>
                </a:solidFill>
                <a:latin typeface="Verdana" pitchFamily="34" charset="0"/>
                <a:cs typeface="Arial" pitchFamily="34" charset="0"/>
              </a:rPr>
              <a:t/>
            </a:r>
            <a:br>
              <a:rPr lang="fr-FR" sz="400" dirty="0" smtClean="0">
                <a:solidFill>
                  <a:schemeClr val="tx1"/>
                </a:solidFill>
                <a:latin typeface="Verdana" pitchFamily="34" charset="0"/>
                <a:cs typeface="Arial" pitchFamily="34" charset="0"/>
              </a:rPr>
            </a:br>
            <a:r>
              <a:rPr lang="fr-FR" sz="1100" dirty="0" smtClean="0">
                <a:solidFill>
                  <a:schemeClr val="tx1"/>
                </a:solidFill>
                <a:latin typeface="Verdana" pitchFamily="34" charset="0"/>
                <a:cs typeface="Arial" pitchFamily="34" charset="0"/>
                <a:sym typeface="Symbol"/>
              </a:rPr>
              <a:t> </a:t>
            </a:r>
            <a:r>
              <a:rPr lang="fr-FR" sz="1100" b="1" dirty="0" smtClean="0">
                <a:solidFill>
                  <a:schemeClr val="tx1"/>
                </a:solidFill>
                <a:latin typeface="Verdana" pitchFamily="34" charset="0"/>
                <a:cs typeface="Arial" pitchFamily="34" charset="0"/>
                <a:sym typeface="Symbol"/>
              </a:rPr>
              <a:t>la réduction des émissions des émissions du secteur du chauffage seront bien nécessaire à l’atteinte de 	ces objectifs !</a:t>
            </a:r>
            <a:endParaRPr lang="en-GB" sz="1100" b="1" dirty="0" smtClean="0">
              <a:solidFill>
                <a:schemeClr val="tx1"/>
              </a:solidFill>
              <a:latin typeface="Verdana" pitchFamily="34" charset="0"/>
              <a:cs typeface="Arial" pitchFamily="34" charset="0"/>
            </a:endParaRPr>
          </a:p>
        </p:txBody>
      </p:sp>
      <p:pic>
        <p:nvPicPr>
          <p:cNvPr id="29" name="Image 28" descr="Objectifs énergie-climat UE 2020&amp;2030.png"/>
          <p:cNvPicPr>
            <a:picLocks noChangeAspect="1"/>
          </p:cNvPicPr>
          <p:nvPr/>
        </p:nvPicPr>
        <p:blipFill>
          <a:blip r:embed="rId3" cstate="print"/>
          <a:stretch>
            <a:fillRect/>
          </a:stretch>
        </p:blipFill>
        <p:spPr>
          <a:xfrm>
            <a:off x="1835696" y="1196753"/>
            <a:ext cx="6220460" cy="2995537"/>
          </a:xfrm>
          <a:prstGeom prst="rect">
            <a:avLst/>
          </a:prstGeom>
        </p:spPr>
      </p:pic>
      <p:cxnSp>
        <p:nvCxnSpPr>
          <p:cNvPr id="23" name="Connecteur droit avec flèche 22"/>
          <p:cNvCxnSpPr/>
          <p:nvPr/>
        </p:nvCxnSpPr>
        <p:spPr bwMode="auto">
          <a:xfrm flipH="1">
            <a:off x="2195736" y="3212976"/>
            <a:ext cx="792088" cy="1080120"/>
          </a:xfrm>
          <a:prstGeom prst="straightConnector1">
            <a:avLst/>
          </a:prstGeom>
          <a:solidFill>
            <a:schemeClr val="accent1"/>
          </a:solidFill>
          <a:ln w="15875" cap="flat" cmpd="sng" algn="ctr">
            <a:solidFill>
              <a:schemeClr val="accent6">
                <a:lumMod val="60000"/>
                <a:lumOff val="40000"/>
              </a:schemeClr>
            </a:solidFill>
            <a:prstDash val="solid"/>
            <a:round/>
            <a:headEnd type="none" w="med" len="med"/>
            <a:tailEnd type="arrow"/>
          </a:ln>
          <a:effectLst/>
        </p:spPr>
      </p:cxnSp>
      <p:cxnSp>
        <p:nvCxnSpPr>
          <p:cNvPr id="22" name="Connecteur droit avec flèche 21"/>
          <p:cNvCxnSpPr/>
          <p:nvPr/>
        </p:nvCxnSpPr>
        <p:spPr bwMode="auto">
          <a:xfrm flipH="1">
            <a:off x="1979712" y="2348880"/>
            <a:ext cx="720080" cy="1944216"/>
          </a:xfrm>
          <a:prstGeom prst="straightConnector1">
            <a:avLst/>
          </a:prstGeom>
          <a:solidFill>
            <a:schemeClr val="accent1"/>
          </a:solidFill>
          <a:ln w="15875" cap="flat" cmpd="sng" algn="ctr">
            <a:solidFill>
              <a:schemeClr val="accent1">
                <a:lumMod val="90000"/>
              </a:schemeClr>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u pied de page 4"/>
          <p:cNvSpPr>
            <a:spLocks noGrp="1"/>
          </p:cNvSpPr>
          <p:nvPr>
            <p:ph type="ftr" sz="quarter" idx="11"/>
          </p:nvPr>
        </p:nvSpPr>
        <p:spPr>
          <a:noFill/>
        </p:spPr>
        <p:txBody>
          <a:bodyPr/>
          <a:lstStyle/>
          <a:p>
            <a:endParaRPr lang="fr-FR" smtClean="0"/>
          </a:p>
        </p:txBody>
      </p:sp>
      <p:sp>
        <p:nvSpPr>
          <p:cNvPr id="30723" name="Espace réservé du numéro de diapositive 5"/>
          <p:cNvSpPr>
            <a:spLocks noGrp="1"/>
          </p:cNvSpPr>
          <p:nvPr>
            <p:ph type="sldNum" sz="quarter" idx="12"/>
          </p:nvPr>
        </p:nvSpPr>
        <p:spPr>
          <a:noFill/>
        </p:spPr>
        <p:txBody>
          <a:bodyPr/>
          <a:lstStyle/>
          <a:p>
            <a:fld id="{1B4F7030-6164-4347-BC9D-88181633B29C}" type="slidenum">
              <a:rPr lang="en-US" smtClean="0"/>
              <a:pPr/>
              <a:t>24</a:t>
            </a:fld>
            <a:endParaRPr lang="en-US" smtClean="0"/>
          </a:p>
        </p:txBody>
      </p:sp>
      <p:sp>
        <p:nvSpPr>
          <p:cNvPr id="30724"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30725" name="Rectangle 3"/>
          <p:cNvSpPr>
            <a:spLocks noGrp="1" noChangeArrowheads="1"/>
          </p:cNvSpPr>
          <p:nvPr>
            <p:ph type="body" idx="1"/>
          </p:nvPr>
        </p:nvSpPr>
        <p:spPr>
          <a:xfrm>
            <a:off x="228600" y="838200"/>
            <a:ext cx="8756650" cy="5410200"/>
          </a:xfrm>
        </p:spPr>
        <p:txBody>
          <a:bodyPr/>
          <a:lstStyle/>
          <a:p>
            <a:pPr eaLnBrk="1" hangingPunct="1"/>
            <a:r>
              <a:rPr lang="fr-FR" smtClean="0">
                <a:solidFill>
                  <a:schemeClr val="tx1"/>
                </a:solidFill>
              </a:rPr>
              <a:t>Composés acidifiants</a:t>
            </a:r>
          </a:p>
          <a:p>
            <a:pPr eaLnBrk="1" hangingPunct="1"/>
            <a:endParaRPr lang="fr-FR" sz="1400" smtClean="0">
              <a:solidFill>
                <a:schemeClr val="tx1"/>
              </a:solidFill>
            </a:endParaRPr>
          </a:p>
          <a:p>
            <a:pPr lvl="1" eaLnBrk="1" hangingPunct="1"/>
            <a:r>
              <a:rPr lang="fr-FR" smtClean="0"/>
              <a:t>Gaz concernés : NOx, SO</a:t>
            </a:r>
            <a:r>
              <a:rPr lang="fr-FR" baseline="-25000" smtClean="0"/>
              <a:t>2</a:t>
            </a:r>
            <a:r>
              <a:rPr lang="fr-FR" smtClean="0"/>
              <a:t>, COVNM, NH</a:t>
            </a:r>
            <a:r>
              <a:rPr lang="fr-FR" baseline="-25000" smtClean="0"/>
              <a:t>3</a:t>
            </a:r>
            <a:endParaRPr lang="fr-FR" smtClean="0"/>
          </a:p>
          <a:p>
            <a:pPr lvl="1" eaLnBrk="1" hangingPunct="1"/>
            <a:endParaRPr lang="fr-FR" smtClean="0"/>
          </a:p>
          <a:p>
            <a:pPr lvl="2" eaLnBrk="1" hangingPunct="1"/>
            <a:r>
              <a:rPr lang="fr-FR" smtClean="0"/>
              <a:t>COVNM = Composés Organique Volatils Non Méthaniques (lors d’une combustion ~ gaz imbrûlés ou partiellement brûlés). </a:t>
            </a:r>
          </a:p>
          <a:p>
            <a:pPr lvl="1" eaLnBrk="1" hangingPunct="1"/>
            <a:endParaRPr lang="fr-FR" sz="1400" smtClean="0"/>
          </a:p>
          <a:p>
            <a:pPr lvl="2" eaLnBrk="1" hangingPunct="1"/>
            <a:r>
              <a:rPr lang="fr-FR" smtClean="0">
                <a:sym typeface="Symbol" pitchFamily="18" charset="2"/>
              </a:rPr>
              <a:t> Problème de pollution transfrontalière.</a:t>
            </a:r>
          </a:p>
          <a:p>
            <a:pPr lvl="2" eaLnBrk="1" hangingPunct="1"/>
            <a:endParaRPr lang="fr-FR" sz="1000" smtClean="0">
              <a:sym typeface="Symbol" pitchFamily="18" charset="2"/>
            </a:endParaRPr>
          </a:p>
          <a:p>
            <a:pPr lvl="3" eaLnBrk="1" hangingPunct="1"/>
            <a:r>
              <a:rPr lang="fr-FR" sz="1600" i="1" u="sng" smtClean="0"/>
              <a:t>Pollution locale</a:t>
            </a:r>
            <a:r>
              <a:rPr lang="fr-FR" sz="1600" i="1" smtClean="0"/>
              <a:t> : Les effets négatifs liés à l’émission de polluants se fait ressentir à proximité des sources de pollution.</a:t>
            </a:r>
          </a:p>
          <a:p>
            <a:pPr lvl="3" eaLnBrk="1" hangingPunct="1"/>
            <a:r>
              <a:rPr lang="fr-FR" sz="1600" i="1" u="sng" smtClean="0"/>
              <a:t>Pollution transfrontalière</a:t>
            </a:r>
            <a:r>
              <a:rPr lang="fr-FR" sz="1600" i="1" smtClean="0"/>
              <a:t> : Les effets négatifs liés à l’émission de polluants se fait ressentir à une distance importante de la source d’émission.</a:t>
            </a:r>
          </a:p>
          <a:p>
            <a:pPr lvl="3" eaLnBrk="1" hangingPunct="1"/>
            <a:endParaRPr lang="fr-FR" smtClean="0"/>
          </a:p>
          <a:p>
            <a:pPr lvl="2"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u pied de page 4"/>
          <p:cNvSpPr>
            <a:spLocks noGrp="1"/>
          </p:cNvSpPr>
          <p:nvPr>
            <p:ph type="ftr" sz="quarter" idx="11"/>
          </p:nvPr>
        </p:nvSpPr>
        <p:spPr>
          <a:noFill/>
        </p:spPr>
        <p:txBody>
          <a:bodyPr/>
          <a:lstStyle/>
          <a:p>
            <a:endParaRPr lang="fr-FR" smtClean="0"/>
          </a:p>
        </p:txBody>
      </p:sp>
      <p:sp>
        <p:nvSpPr>
          <p:cNvPr id="31747" name="Espace réservé du numéro de diapositive 5"/>
          <p:cNvSpPr>
            <a:spLocks noGrp="1"/>
          </p:cNvSpPr>
          <p:nvPr>
            <p:ph type="sldNum" sz="quarter" idx="12"/>
          </p:nvPr>
        </p:nvSpPr>
        <p:spPr>
          <a:noFill/>
        </p:spPr>
        <p:txBody>
          <a:bodyPr/>
          <a:lstStyle/>
          <a:p>
            <a:fld id="{6166F654-4B39-41A0-B3EF-03C9653BAF46}" type="slidenum">
              <a:rPr lang="en-US" smtClean="0"/>
              <a:pPr/>
              <a:t>25</a:t>
            </a:fld>
            <a:endParaRPr lang="en-US" smtClean="0"/>
          </a:p>
        </p:txBody>
      </p:sp>
      <p:sp>
        <p:nvSpPr>
          <p:cNvPr id="31748"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31749" name="Rectangle 3"/>
          <p:cNvSpPr>
            <a:spLocks noGrp="1" noChangeArrowheads="1"/>
          </p:cNvSpPr>
          <p:nvPr>
            <p:ph type="body" idx="1"/>
          </p:nvPr>
        </p:nvSpPr>
        <p:spPr>
          <a:xfrm>
            <a:off x="228600" y="838200"/>
            <a:ext cx="8756650" cy="5410200"/>
          </a:xfrm>
        </p:spPr>
        <p:txBody>
          <a:bodyPr/>
          <a:lstStyle/>
          <a:p>
            <a:pPr eaLnBrk="1" hangingPunct="1"/>
            <a:endParaRPr lang="fr-FR" sz="1400" smtClean="0">
              <a:solidFill>
                <a:schemeClr val="tx1"/>
              </a:solidFill>
            </a:endParaRPr>
          </a:p>
          <a:p>
            <a:pPr lvl="1" eaLnBrk="1" hangingPunct="1"/>
            <a:r>
              <a:rPr lang="fr-FR" smtClean="0"/>
              <a:t>01/12/2009 : Signature du Protocole de Göteborg par 26 pays européens.</a:t>
            </a:r>
          </a:p>
          <a:p>
            <a:pPr lvl="1" eaLnBrk="1" hangingPunct="1"/>
            <a:endParaRPr lang="fr-FR" sz="1600" smtClean="0"/>
          </a:p>
          <a:p>
            <a:pPr lvl="2" eaLnBrk="1" hangingPunct="1"/>
            <a:r>
              <a:rPr lang="fr-FR" smtClean="0">
                <a:sym typeface="Symbol" pitchFamily="18" charset="2"/>
              </a:rPr>
              <a:t> </a:t>
            </a:r>
            <a:r>
              <a:rPr lang="fr-FR" smtClean="0"/>
              <a:t>Engagement à respecter des plafonds d’émission de composés acidifiants d’ici à 2010. </a:t>
            </a:r>
          </a:p>
          <a:p>
            <a:pPr lvl="2" eaLnBrk="1" hangingPunct="1"/>
            <a:endParaRPr lang="fr-FR" sz="1000" smtClean="0">
              <a:sym typeface="Symbol" pitchFamily="18" charset="2"/>
            </a:endParaRPr>
          </a:p>
          <a:p>
            <a:pPr lvl="3" eaLnBrk="1" hangingPunct="1"/>
            <a:r>
              <a:rPr lang="fr-FR" sz="1600" i="1" u="sng" smtClean="0"/>
              <a:t>Plafond d’émission</a:t>
            </a:r>
            <a:r>
              <a:rPr lang="fr-FR" sz="1600" i="1" smtClean="0"/>
              <a:t> : Émission maximale (tonnes/an) des 4 composés acidifiants.</a:t>
            </a:r>
          </a:p>
          <a:p>
            <a:pPr lvl="3" eaLnBrk="1" hangingPunct="1"/>
            <a:endParaRPr lang="fr-FR" sz="1200" i="1"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u pied de page 4"/>
          <p:cNvSpPr>
            <a:spLocks noGrp="1"/>
          </p:cNvSpPr>
          <p:nvPr>
            <p:ph type="ftr" sz="quarter" idx="11"/>
          </p:nvPr>
        </p:nvSpPr>
        <p:spPr>
          <a:noFill/>
        </p:spPr>
        <p:txBody>
          <a:bodyPr/>
          <a:lstStyle/>
          <a:p>
            <a:endParaRPr lang="fr-FR" smtClean="0"/>
          </a:p>
        </p:txBody>
      </p:sp>
      <p:sp>
        <p:nvSpPr>
          <p:cNvPr id="32771" name="Espace réservé du numéro de diapositive 5"/>
          <p:cNvSpPr>
            <a:spLocks noGrp="1"/>
          </p:cNvSpPr>
          <p:nvPr>
            <p:ph type="sldNum" sz="quarter" idx="12"/>
          </p:nvPr>
        </p:nvSpPr>
        <p:spPr>
          <a:noFill/>
        </p:spPr>
        <p:txBody>
          <a:bodyPr/>
          <a:lstStyle/>
          <a:p>
            <a:fld id="{B9FDB4E4-56B3-4D86-AC89-52A0B7BC9A8A}" type="slidenum">
              <a:rPr lang="en-US" smtClean="0"/>
              <a:pPr/>
              <a:t>26</a:t>
            </a:fld>
            <a:endParaRPr lang="en-US" smtClean="0"/>
          </a:p>
        </p:txBody>
      </p:sp>
      <p:sp>
        <p:nvSpPr>
          <p:cNvPr id="32772"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32773" name="Rectangle 3"/>
          <p:cNvSpPr>
            <a:spLocks noGrp="1" noChangeArrowheads="1"/>
          </p:cNvSpPr>
          <p:nvPr>
            <p:ph type="body" idx="1"/>
          </p:nvPr>
        </p:nvSpPr>
        <p:spPr>
          <a:xfrm>
            <a:off x="228600" y="838200"/>
            <a:ext cx="8763000" cy="5410200"/>
          </a:xfrm>
        </p:spPr>
        <p:txBody>
          <a:bodyPr/>
          <a:lstStyle/>
          <a:p>
            <a:pPr eaLnBrk="1" hangingPunct="1"/>
            <a:endParaRPr lang="fr-FR" sz="1600" i="1" dirty="0" smtClean="0"/>
          </a:p>
          <a:p>
            <a:pPr lvl="2" eaLnBrk="1" hangingPunct="1"/>
            <a:r>
              <a:rPr lang="fr-FR" dirty="0" smtClean="0"/>
              <a:t>L’Union Européenne a pris le relais en adoptant la Directive 2001/81/CE qui fixe des plafonds d’émissions pour ces 4 polluants atmosphériques :</a:t>
            </a:r>
          </a:p>
          <a:p>
            <a:pPr lvl="2" eaLnBrk="1" hangingPunct="1"/>
            <a:endParaRPr lang="fr-FR" sz="1000" dirty="0" smtClean="0"/>
          </a:p>
          <a:p>
            <a:pPr lvl="3" eaLnBrk="1" hangingPunct="1"/>
            <a:r>
              <a:rPr lang="fr-FR" sz="1800" dirty="0" smtClean="0">
                <a:solidFill>
                  <a:schemeClr val="tx1"/>
                </a:solidFill>
              </a:rPr>
              <a:t>Plafonds d’émissions Belges :</a:t>
            </a:r>
            <a:br>
              <a:rPr lang="fr-FR" sz="1800" dirty="0" smtClean="0">
                <a:solidFill>
                  <a:schemeClr val="tx1"/>
                </a:solidFill>
              </a:rPr>
            </a:br>
            <a:r>
              <a:rPr lang="fr-FR" sz="1800" dirty="0" smtClean="0">
                <a:solidFill>
                  <a:schemeClr val="tx1"/>
                </a:solidFill>
              </a:rPr>
              <a:t>SO</a:t>
            </a:r>
            <a:r>
              <a:rPr lang="fr-FR" sz="1800" baseline="-25000" dirty="0" smtClean="0">
                <a:solidFill>
                  <a:schemeClr val="tx1"/>
                </a:solidFill>
              </a:rPr>
              <a:t>2</a:t>
            </a:r>
            <a:r>
              <a:rPr lang="fr-FR" sz="1800" dirty="0" smtClean="0">
                <a:solidFill>
                  <a:schemeClr val="tx1"/>
                </a:solidFill>
              </a:rPr>
              <a:t> : 99 </a:t>
            </a:r>
            <a:r>
              <a:rPr lang="fr-FR" sz="1800" dirty="0" err="1" smtClean="0">
                <a:solidFill>
                  <a:schemeClr val="tx1"/>
                </a:solidFill>
              </a:rPr>
              <a:t>kt</a:t>
            </a:r>
            <a:r>
              <a:rPr lang="fr-FR" sz="1800" dirty="0" smtClean="0">
                <a:solidFill>
                  <a:schemeClr val="tx1"/>
                </a:solidFill>
              </a:rPr>
              <a:t> - </a:t>
            </a:r>
            <a:r>
              <a:rPr lang="fr-FR" sz="1800" dirty="0" err="1" smtClean="0">
                <a:solidFill>
                  <a:schemeClr val="tx1"/>
                </a:solidFill>
              </a:rPr>
              <a:t>NOx</a:t>
            </a:r>
            <a:r>
              <a:rPr lang="fr-FR" sz="1800" dirty="0" smtClean="0">
                <a:solidFill>
                  <a:schemeClr val="tx1"/>
                </a:solidFill>
              </a:rPr>
              <a:t> : 176 </a:t>
            </a:r>
            <a:r>
              <a:rPr lang="fr-FR" sz="1800" dirty="0" err="1" smtClean="0">
                <a:solidFill>
                  <a:schemeClr val="tx1"/>
                </a:solidFill>
              </a:rPr>
              <a:t>kt</a:t>
            </a:r>
            <a:r>
              <a:rPr lang="fr-FR" sz="1800" dirty="0" smtClean="0">
                <a:solidFill>
                  <a:schemeClr val="tx1"/>
                </a:solidFill>
              </a:rPr>
              <a:t> - COV : 139 </a:t>
            </a:r>
            <a:r>
              <a:rPr lang="fr-FR" sz="1800" dirty="0" err="1" smtClean="0">
                <a:solidFill>
                  <a:schemeClr val="tx1"/>
                </a:solidFill>
              </a:rPr>
              <a:t>kt</a:t>
            </a:r>
            <a:r>
              <a:rPr lang="fr-FR" sz="1800" dirty="0" smtClean="0">
                <a:solidFill>
                  <a:schemeClr val="tx1"/>
                </a:solidFill>
              </a:rPr>
              <a:t> - NH</a:t>
            </a:r>
            <a:r>
              <a:rPr lang="fr-FR" sz="1800" baseline="-25000" dirty="0" smtClean="0">
                <a:solidFill>
                  <a:schemeClr val="tx1"/>
                </a:solidFill>
              </a:rPr>
              <a:t>3</a:t>
            </a:r>
            <a:r>
              <a:rPr lang="fr-FR" sz="1800" dirty="0" smtClean="0">
                <a:solidFill>
                  <a:schemeClr val="tx1"/>
                </a:solidFill>
              </a:rPr>
              <a:t> : 74 </a:t>
            </a:r>
            <a:r>
              <a:rPr lang="fr-FR" sz="1800" dirty="0" err="1" smtClean="0">
                <a:solidFill>
                  <a:schemeClr val="tx1"/>
                </a:solidFill>
              </a:rPr>
              <a:t>kt</a:t>
            </a:r>
            <a:endParaRPr lang="fr-FR" sz="1800" dirty="0" smtClean="0">
              <a:solidFill>
                <a:schemeClr val="tx1"/>
              </a:solidFill>
            </a:endParaRPr>
          </a:p>
          <a:p>
            <a:pPr lvl="3" eaLnBrk="1" hangingPunct="1"/>
            <a:endParaRPr lang="fr-FR" sz="1000" dirty="0" smtClean="0">
              <a:solidFill>
                <a:schemeClr val="tx1"/>
              </a:solidFill>
            </a:endParaRPr>
          </a:p>
          <a:p>
            <a:pPr lvl="2" eaLnBrk="1" hangingPunct="1"/>
            <a:r>
              <a:rPr lang="fr-FR" dirty="0" smtClean="0"/>
              <a:t>Le plafond </a:t>
            </a:r>
            <a:r>
              <a:rPr lang="fr-FR" dirty="0" err="1" smtClean="0"/>
              <a:t>NOx</a:t>
            </a:r>
            <a:r>
              <a:rPr lang="fr-FR" dirty="0" smtClean="0"/>
              <a:t> de 176 </a:t>
            </a:r>
            <a:r>
              <a:rPr lang="fr-FR" dirty="0" err="1" smtClean="0"/>
              <a:t>kt</a:t>
            </a:r>
            <a:r>
              <a:rPr lang="fr-FR" dirty="0" smtClean="0"/>
              <a:t> pour la Belgique n’est pas respecté.</a:t>
            </a:r>
          </a:p>
          <a:p>
            <a:pPr lvl="2" eaLnBrk="1" hangingPunct="1"/>
            <a:endParaRPr lang="fr-FR" sz="1000" dirty="0" smtClean="0"/>
          </a:p>
          <a:p>
            <a:pPr lvl="2" eaLnBrk="1" hangingPunct="1"/>
            <a:r>
              <a:rPr lang="fr-FR" dirty="0" smtClean="0"/>
              <a:t>L’Union Européenne demande donc à la Belgique de prendre des mesures complémentaires de réduction des émissions de </a:t>
            </a:r>
            <a:r>
              <a:rPr lang="fr-FR" dirty="0" err="1" smtClean="0"/>
              <a:t>NOx</a:t>
            </a:r>
            <a:r>
              <a:rPr lang="fr-FR" dirty="0" smtClean="0"/>
              <a:t>...</a:t>
            </a:r>
          </a:p>
          <a:p>
            <a:pPr lvl="3" eaLnBrk="1" hangingPunct="1"/>
            <a:r>
              <a:rPr lang="fr-FR" sz="1800" dirty="0" smtClean="0">
                <a:solidFill>
                  <a:schemeClr val="tx1"/>
                </a:solidFill>
              </a:rPr>
              <a:t>Cause principale de dépassement = transport routier, mais une pression est évidemment mise sur l’ensemble des émetteurs de </a:t>
            </a:r>
            <a:r>
              <a:rPr lang="fr-FR" sz="1800" dirty="0" err="1" smtClean="0">
                <a:solidFill>
                  <a:schemeClr val="tx1"/>
                </a:solidFill>
              </a:rPr>
              <a:t>NOx</a:t>
            </a:r>
            <a:r>
              <a:rPr lang="fr-FR" sz="1800" dirty="0" smtClean="0">
                <a:solidFill>
                  <a:schemeClr val="tx1"/>
                </a:solidFill>
              </a:rPr>
              <a:t>.</a:t>
            </a:r>
          </a:p>
          <a:p>
            <a:pPr lvl="3" eaLnBrk="1" hangingPunct="1"/>
            <a:r>
              <a:rPr lang="fr-FR" sz="1800" dirty="0" smtClean="0">
                <a:solidFill>
                  <a:schemeClr val="tx1"/>
                </a:solidFill>
              </a:rPr>
              <a:t>Risque = contentieux pour non respect par BE de cette directive.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u pied de page 4"/>
          <p:cNvSpPr>
            <a:spLocks noGrp="1"/>
          </p:cNvSpPr>
          <p:nvPr>
            <p:ph type="ftr" sz="quarter" idx="11"/>
          </p:nvPr>
        </p:nvSpPr>
        <p:spPr>
          <a:noFill/>
        </p:spPr>
        <p:txBody>
          <a:bodyPr/>
          <a:lstStyle/>
          <a:p>
            <a:endParaRPr lang="fr-FR" smtClean="0"/>
          </a:p>
        </p:txBody>
      </p:sp>
      <p:sp>
        <p:nvSpPr>
          <p:cNvPr id="31747" name="Espace réservé du numéro de diapositive 5"/>
          <p:cNvSpPr>
            <a:spLocks noGrp="1"/>
          </p:cNvSpPr>
          <p:nvPr>
            <p:ph type="sldNum" sz="quarter" idx="12"/>
          </p:nvPr>
        </p:nvSpPr>
        <p:spPr>
          <a:noFill/>
        </p:spPr>
        <p:txBody>
          <a:bodyPr/>
          <a:lstStyle/>
          <a:p>
            <a:fld id="{985568CC-74AC-4AD9-A07F-2B027ABC6A31}" type="slidenum">
              <a:rPr lang="en-US" smtClean="0"/>
              <a:pPr/>
              <a:t>27</a:t>
            </a:fld>
            <a:endParaRPr lang="en-US" smtClean="0"/>
          </a:p>
        </p:txBody>
      </p:sp>
      <p:sp>
        <p:nvSpPr>
          <p:cNvPr id="31748" name="Rectangle 2"/>
          <p:cNvSpPr>
            <a:spLocks noGrp="1" noChangeArrowheads="1"/>
          </p:cNvSpPr>
          <p:nvPr>
            <p:ph type="title"/>
          </p:nvPr>
        </p:nvSpPr>
        <p:spPr/>
        <p:txBody>
          <a:bodyPr/>
          <a:lstStyle/>
          <a:p>
            <a:pPr eaLnBrk="1" hangingPunct="1"/>
            <a:r>
              <a:rPr lang="fr-FR" smtClean="0"/>
              <a:t>2. Contexte Multilatéral / Européen</a:t>
            </a:r>
            <a:endParaRPr lang="en-US" smtClean="0"/>
          </a:p>
        </p:txBody>
      </p:sp>
      <p:sp>
        <p:nvSpPr>
          <p:cNvPr id="31749" name="Rectangle 3"/>
          <p:cNvSpPr>
            <a:spLocks noGrp="1" noChangeArrowheads="1"/>
          </p:cNvSpPr>
          <p:nvPr>
            <p:ph type="body" idx="1"/>
          </p:nvPr>
        </p:nvSpPr>
        <p:spPr>
          <a:xfrm>
            <a:off x="228600" y="838200"/>
            <a:ext cx="8756650" cy="5410200"/>
          </a:xfrm>
        </p:spPr>
        <p:txBody>
          <a:bodyPr/>
          <a:lstStyle/>
          <a:p>
            <a:pPr eaLnBrk="1" hangingPunct="1"/>
            <a:endParaRPr lang="fr-FR" sz="1400" dirty="0" smtClean="0">
              <a:solidFill>
                <a:schemeClr val="tx1"/>
              </a:solidFill>
            </a:endParaRPr>
          </a:p>
          <a:p>
            <a:pPr lvl="1" eaLnBrk="1" hangingPunct="1"/>
            <a:r>
              <a:rPr lang="fr-FR" dirty="0" smtClean="0"/>
              <a:t>04/05/2012 : Amendement au Protocole de Göteborg définissant de nouveaux plafonds à l’horizon 2020.</a:t>
            </a:r>
          </a:p>
          <a:p>
            <a:pPr lvl="1" eaLnBrk="1" hangingPunct="1"/>
            <a:endParaRPr lang="fr-FR" sz="1600" dirty="0" smtClean="0"/>
          </a:p>
          <a:p>
            <a:pPr lvl="2" eaLnBrk="1" hangingPunct="1">
              <a:tabLst>
                <a:tab pos="1520825" algn="l"/>
              </a:tabLst>
            </a:pPr>
            <a:r>
              <a:rPr lang="fr-FR" dirty="0" smtClean="0">
                <a:sym typeface="Symbol" pitchFamily="18" charset="2"/>
              </a:rPr>
              <a:t> </a:t>
            </a:r>
            <a:r>
              <a:rPr lang="fr-FR" dirty="0" smtClean="0"/>
              <a:t>Les particules fines (PM</a:t>
            </a:r>
            <a:r>
              <a:rPr lang="fr-FR" baseline="-25000" dirty="0" smtClean="0"/>
              <a:t>2.5</a:t>
            </a:r>
            <a:r>
              <a:rPr lang="fr-FR" dirty="0" smtClean="0"/>
              <a:t>) ont été ajoutés à la liste des 4 	polluants déjà visés par ce Protocole.</a:t>
            </a:r>
          </a:p>
          <a:p>
            <a:pPr lvl="2" eaLnBrk="1" hangingPunct="1"/>
            <a:endParaRPr lang="fr-FR" sz="1000" dirty="0" smtClean="0">
              <a:sym typeface="Symbol" pitchFamily="18" charset="2"/>
            </a:endParaRPr>
          </a:p>
          <a:p>
            <a:pPr lvl="1" eaLnBrk="1" hangingPunct="1"/>
            <a:r>
              <a:rPr lang="fr-FR" dirty="0" smtClean="0"/>
              <a:t>Actuellement les autorités EU négocient la modification de la directive sur les plafonds d’émission.</a:t>
            </a:r>
          </a:p>
          <a:p>
            <a:pPr lvl="1" eaLnBrk="1" hangingPunct="1"/>
            <a:endParaRPr lang="fr-FR" sz="1600" dirty="0" smtClean="0"/>
          </a:p>
          <a:p>
            <a:pPr lvl="2" eaLnBrk="1" hangingPunct="1">
              <a:tabLst>
                <a:tab pos="1520825" algn="l"/>
              </a:tabLst>
            </a:pPr>
            <a:r>
              <a:rPr lang="fr-FR" dirty="0" smtClean="0">
                <a:sym typeface="Symbol" pitchFamily="18" charset="2"/>
              </a:rPr>
              <a:t> Plafonds à l’horizon 2020 et 2030, avec également inclusion 	des </a:t>
            </a:r>
            <a:r>
              <a:rPr lang="fr-FR" dirty="0" smtClean="0"/>
              <a:t>PM</a:t>
            </a:r>
            <a:r>
              <a:rPr lang="fr-FR" baseline="-25000" dirty="0" smtClean="0"/>
              <a:t>2.5</a:t>
            </a:r>
            <a:r>
              <a:rPr lang="fr-FR" dirty="0" smtClean="0"/>
              <a:t>.</a:t>
            </a:r>
          </a:p>
          <a:p>
            <a:pPr lvl="3" eaLnBrk="1" hangingPunct="1"/>
            <a:endParaRPr lang="fr-FR" sz="1200" i="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b="1" smtClean="0"/>
              <a:t>3.	Principales réglementations en relation avec les installations de chauffage central </a:t>
            </a:r>
            <a:br>
              <a:rPr lang="fr-FR" b="1" smtClean="0"/>
            </a:br>
            <a:r>
              <a:rPr lang="fr-FR" sz="2800" b="1" smtClean="0"/>
              <a:t>(problématique énergie / environnement)</a:t>
            </a:r>
            <a:endParaRPr lang="en-GB"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u pied de page 4"/>
          <p:cNvSpPr>
            <a:spLocks noGrp="1"/>
          </p:cNvSpPr>
          <p:nvPr>
            <p:ph type="ftr" sz="quarter" idx="11"/>
          </p:nvPr>
        </p:nvSpPr>
        <p:spPr>
          <a:noFill/>
        </p:spPr>
        <p:txBody>
          <a:bodyPr/>
          <a:lstStyle/>
          <a:p>
            <a:endParaRPr lang="fr-FR" smtClean="0"/>
          </a:p>
        </p:txBody>
      </p:sp>
      <p:sp>
        <p:nvSpPr>
          <p:cNvPr id="34819" name="Espace réservé du numéro de diapositive 5"/>
          <p:cNvSpPr>
            <a:spLocks noGrp="1"/>
          </p:cNvSpPr>
          <p:nvPr>
            <p:ph type="sldNum" sz="quarter" idx="12"/>
          </p:nvPr>
        </p:nvSpPr>
        <p:spPr>
          <a:noFill/>
        </p:spPr>
        <p:txBody>
          <a:bodyPr/>
          <a:lstStyle/>
          <a:p>
            <a:fld id="{A5AA3925-47FD-4A10-97F6-2D5B730586C6}" type="slidenum">
              <a:rPr lang="en-US" smtClean="0"/>
              <a:pPr/>
              <a:t>29</a:t>
            </a:fld>
            <a:endParaRPr lang="en-US" smtClean="0"/>
          </a:p>
        </p:txBody>
      </p:sp>
      <p:sp>
        <p:nvSpPr>
          <p:cNvPr id="34820"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4821" name="Rectangle 3"/>
          <p:cNvSpPr>
            <a:spLocks noGrp="1" noChangeArrowheads="1"/>
          </p:cNvSpPr>
          <p:nvPr>
            <p:ph type="body" idx="1"/>
          </p:nvPr>
        </p:nvSpPr>
        <p:spPr>
          <a:xfrm>
            <a:off x="228600" y="685800"/>
            <a:ext cx="8756650" cy="5410200"/>
          </a:xfrm>
        </p:spPr>
        <p:txBody>
          <a:bodyPr/>
          <a:lstStyle/>
          <a:p>
            <a:pPr eaLnBrk="1" hangingPunct="1"/>
            <a:r>
              <a:rPr lang="fr-FR" dirty="0" smtClean="0">
                <a:solidFill>
                  <a:schemeClr val="tx1"/>
                </a:solidFill>
              </a:rPr>
              <a:t>Réglementations européennes</a:t>
            </a:r>
          </a:p>
          <a:p>
            <a:pPr lvl="1" eaLnBrk="1" hangingPunct="1">
              <a:buFontTx/>
              <a:buNone/>
            </a:pPr>
            <a:r>
              <a:rPr lang="fr-FR" dirty="0" smtClean="0"/>
              <a:t>-	1. La directive 2002/91/CE (Directive « PEB »)</a:t>
            </a:r>
            <a:endParaRPr lang="fr-FR" sz="2000" dirty="0" smtClean="0"/>
          </a:p>
          <a:p>
            <a:pPr lvl="2" eaLnBrk="1" hangingPunct="1">
              <a:spcAft>
                <a:spcPts val="600"/>
              </a:spcAft>
            </a:pPr>
            <a:r>
              <a:rPr lang="fr-FR" dirty="0" smtClean="0"/>
              <a:t>Adoptée le 16 décembre 2002.</a:t>
            </a:r>
          </a:p>
          <a:p>
            <a:pPr lvl="2" eaLnBrk="1" hangingPunct="1">
              <a:spcAft>
                <a:spcPts val="600"/>
              </a:spcAft>
            </a:pPr>
            <a:r>
              <a:rPr lang="fr-FR" dirty="0" smtClean="0"/>
              <a:t>Vise à obtenir des bâtiments moins énergivores et réduire les émissions de CO</a:t>
            </a:r>
            <a:r>
              <a:rPr lang="fr-FR" baseline="-25000" dirty="0" smtClean="0"/>
              <a:t>2</a:t>
            </a:r>
            <a:r>
              <a:rPr lang="fr-FR" dirty="0" smtClean="0"/>
              <a:t>.</a:t>
            </a:r>
          </a:p>
          <a:p>
            <a:pPr lvl="2" eaLnBrk="1" hangingPunct="1">
              <a:spcAft>
                <a:spcPts val="600"/>
              </a:spcAft>
            </a:pPr>
            <a:r>
              <a:rPr lang="fr-FR" dirty="0" smtClean="0"/>
              <a:t>Impose aux États membres de prendre des mesures à différents niveaux :</a:t>
            </a:r>
          </a:p>
          <a:p>
            <a:pPr lvl="3" eaLnBrk="1" hangingPunct="1">
              <a:spcAft>
                <a:spcPts val="600"/>
              </a:spcAft>
            </a:pPr>
            <a:r>
              <a:rPr lang="fr-FR" sz="1600" dirty="0" smtClean="0"/>
              <a:t>fixer des exigences et disposer d’une méthode de calcul en matière de performance énergétique pour les bâtiments neufs et les bâtiments d’une superficie supérieure à 1000m² faisant l’objet de travaux de rénovation importante,</a:t>
            </a:r>
          </a:p>
          <a:p>
            <a:pPr lvl="3" eaLnBrk="1" hangingPunct="1">
              <a:spcAft>
                <a:spcPts val="600"/>
              </a:spcAft>
            </a:pPr>
            <a:r>
              <a:rPr lang="fr-FR" sz="1600" dirty="0" smtClean="0"/>
              <a:t>introduire un système de certification lors de la construction, de la vente ou de la location d’un bâtiment indiquant sa performance énergétique,  </a:t>
            </a:r>
          </a:p>
          <a:p>
            <a:pPr lvl="3" eaLnBrk="1" hangingPunct="1">
              <a:spcAft>
                <a:spcPts val="600"/>
              </a:spcAft>
            </a:pPr>
            <a:r>
              <a:rPr lang="fr-FR" sz="1600" dirty="0" smtClean="0"/>
              <a:t>mettre en place des</a:t>
            </a:r>
            <a:r>
              <a:rPr lang="fr-FR" sz="1600" b="1" dirty="0" smtClean="0"/>
              <a:t> inspections périodiques des </a:t>
            </a:r>
            <a:r>
              <a:rPr lang="fr-BE" sz="1600" b="1" dirty="0" smtClean="0"/>
              <a:t>chaudières </a:t>
            </a:r>
            <a:r>
              <a:rPr lang="fr-FR" sz="1600" dirty="0" smtClean="0"/>
              <a:t>et des </a:t>
            </a:r>
            <a:r>
              <a:rPr lang="fr-BE" sz="1600" dirty="0" smtClean="0"/>
              <a:t>systèmes</a:t>
            </a:r>
            <a:r>
              <a:rPr lang="fr-FR" sz="1600" dirty="0" smtClean="0"/>
              <a:t> de climatisation. </a:t>
            </a:r>
          </a:p>
          <a:p>
            <a:pPr lvl="3" eaLnBrk="1" hangingPunct="1">
              <a:spcAft>
                <a:spcPts val="600"/>
              </a:spcAft>
            </a:pPr>
            <a:r>
              <a:rPr lang="fr-FR" sz="1600" b="1" dirty="0" smtClean="0"/>
              <a:t>Inspection unique pour les chaudières de plus de 15 ans</a:t>
            </a:r>
            <a:endParaRPr lang="fr-FR"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ctrTitle"/>
          </p:nvPr>
        </p:nvSpPr>
        <p:spPr>
          <a:xfrm>
            <a:off x="0" y="2174875"/>
            <a:ext cx="9144000" cy="1470025"/>
          </a:xfrm>
        </p:spPr>
        <p:txBody>
          <a:bodyPr/>
          <a:lstStyle/>
          <a:p>
            <a:pPr marL="1052513" indent="-471488" algn="l" eaLnBrk="1" hangingPunct="1">
              <a:tabLst>
                <a:tab pos="1333500" algn="l"/>
                <a:tab pos="8382000" algn="l"/>
              </a:tabLst>
            </a:pPr>
            <a:r>
              <a:rPr lang="fr-FR" smtClean="0"/>
              <a:t/>
            </a:r>
            <a:br>
              <a:rPr lang="fr-FR" smtClean="0"/>
            </a:br>
            <a:r>
              <a:rPr lang="fr-FR" smtClean="0"/>
              <a:t/>
            </a:r>
            <a:br>
              <a:rPr lang="fr-FR" smtClean="0"/>
            </a:br>
            <a:r>
              <a:rPr lang="fr-FR" smtClean="0"/>
              <a:t/>
            </a:r>
            <a:br>
              <a:rPr lang="fr-FR" smtClean="0"/>
            </a:br>
            <a:r>
              <a:rPr lang="fr-FR" b="1" smtClean="0"/>
              <a:t>1. La problématique énergétique et environnementale liée au chauffage des bâtiments</a:t>
            </a:r>
            <a:endParaRPr lang="en-GB"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u pied de page 4"/>
          <p:cNvSpPr>
            <a:spLocks noGrp="1"/>
          </p:cNvSpPr>
          <p:nvPr>
            <p:ph type="ftr" sz="quarter" idx="11"/>
          </p:nvPr>
        </p:nvSpPr>
        <p:spPr>
          <a:noFill/>
        </p:spPr>
        <p:txBody>
          <a:bodyPr/>
          <a:lstStyle/>
          <a:p>
            <a:endParaRPr lang="fr-FR" smtClean="0"/>
          </a:p>
        </p:txBody>
      </p:sp>
      <p:sp>
        <p:nvSpPr>
          <p:cNvPr id="35843" name="Espace réservé du numéro de diapositive 5"/>
          <p:cNvSpPr>
            <a:spLocks noGrp="1"/>
          </p:cNvSpPr>
          <p:nvPr>
            <p:ph type="sldNum" sz="quarter" idx="12"/>
          </p:nvPr>
        </p:nvSpPr>
        <p:spPr>
          <a:noFill/>
        </p:spPr>
        <p:txBody>
          <a:bodyPr/>
          <a:lstStyle/>
          <a:p>
            <a:fld id="{80509EE2-96B0-4E16-AEEF-496A4FCE1E39}" type="slidenum">
              <a:rPr lang="en-US" smtClean="0"/>
              <a:pPr/>
              <a:t>30</a:t>
            </a:fld>
            <a:endParaRPr lang="en-US" smtClean="0"/>
          </a:p>
        </p:txBody>
      </p:sp>
      <p:sp>
        <p:nvSpPr>
          <p:cNvPr id="35844"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5845" name="Rectangle 3"/>
          <p:cNvSpPr>
            <a:spLocks noGrp="1" noChangeArrowheads="1"/>
          </p:cNvSpPr>
          <p:nvPr>
            <p:ph type="body" idx="1"/>
          </p:nvPr>
        </p:nvSpPr>
        <p:spPr>
          <a:xfrm>
            <a:off x="228600" y="685800"/>
            <a:ext cx="8756650" cy="5410200"/>
          </a:xfrm>
        </p:spPr>
        <p:txBody>
          <a:bodyPr/>
          <a:lstStyle/>
          <a:p>
            <a:pPr lvl="2" eaLnBrk="1" hangingPunct="1"/>
            <a:endParaRPr lang="fr-FR" smtClean="0">
              <a:solidFill>
                <a:schemeClr val="tx1"/>
              </a:solidFill>
            </a:endParaRPr>
          </a:p>
          <a:p>
            <a:pPr lvl="1" eaLnBrk="1" hangingPunct="1">
              <a:buFontTx/>
              <a:buNone/>
            </a:pPr>
            <a:r>
              <a:rPr lang="fr-FR" smtClean="0"/>
              <a:t>-	2. La directive 2010/31/CE (Directive « Recast »)</a:t>
            </a:r>
            <a:endParaRPr lang="fr-FR" sz="2200" smtClean="0"/>
          </a:p>
          <a:p>
            <a:pPr lvl="2" eaLnBrk="1" hangingPunct="1"/>
            <a:r>
              <a:rPr lang="fr-FR" u="sng" smtClean="0"/>
              <a:t>Refonte</a:t>
            </a:r>
            <a:r>
              <a:rPr lang="fr-FR" smtClean="0"/>
              <a:t> de la directive 2002/91/CE</a:t>
            </a:r>
          </a:p>
          <a:p>
            <a:pPr lvl="2" eaLnBrk="1" hangingPunct="1"/>
            <a:r>
              <a:rPr lang="fr-FR" smtClean="0"/>
              <a:t>Pas de différence fondamentale concernant les inspections des installations de chauffage central  sauf : </a:t>
            </a:r>
          </a:p>
          <a:p>
            <a:pPr lvl="4" eaLnBrk="1" hangingPunct="1">
              <a:spcAft>
                <a:spcPts val="600"/>
              </a:spcAft>
              <a:buFontTx/>
              <a:buChar char="-"/>
            </a:pPr>
            <a:r>
              <a:rPr lang="fr-FR" sz="1600" smtClean="0"/>
              <a:t>Qu’il n’y a plus de distinction entre le « l’inspection périodique » et « l’inspection unique ».</a:t>
            </a:r>
            <a:br>
              <a:rPr lang="fr-FR" sz="1600" smtClean="0"/>
            </a:br>
            <a:r>
              <a:rPr lang="fr-FR" sz="1600" smtClean="0">
                <a:sym typeface="Symbol" pitchFamily="18" charset="2"/>
              </a:rPr>
              <a:t> </a:t>
            </a:r>
            <a:r>
              <a:rPr lang="fr-FR" sz="1600" smtClean="0"/>
              <a:t>Les obligations d’inspection des chaudières sont fusionnées en un seul texte (</a:t>
            </a:r>
            <a:r>
              <a:rPr lang="fr-FR" sz="1600" b="1" smtClean="0"/>
              <a:t>article 14 – Inspection des systèmes de chauffage</a:t>
            </a:r>
            <a:r>
              <a:rPr lang="fr-FR" sz="1600" smtClean="0"/>
              <a:t>).</a:t>
            </a:r>
          </a:p>
          <a:p>
            <a:pPr lvl="4" eaLnBrk="1" hangingPunct="1">
              <a:spcAft>
                <a:spcPts val="600"/>
              </a:spcAft>
              <a:buFontTx/>
              <a:buNone/>
            </a:pPr>
            <a:r>
              <a:rPr lang="fr-FR" sz="1600" smtClean="0"/>
              <a:t>	L’obligation d’une inspection unique pour les chaudières de plus de 15 ans disparait.</a:t>
            </a:r>
          </a:p>
          <a:p>
            <a:pPr lvl="4" eaLnBrk="1" hangingPunct="1">
              <a:spcAft>
                <a:spcPts val="600"/>
              </a:spcAft>
              <a:buFontTx/>
              <a:buChar char="-"/>
            </a:pPr>
            <a:r>
              <a:rPr lang="fr-FR" sz="1600" smtClean="0"/>
              <a:t>L’évaluation du dimensionnement de la chaudière ne doit néanmoins pas être répétée dès lors qu’aucune modification n’a apportée été entre-temps :</a:t>
            </a:r>
            <a:br>
              <a:rPr lang="fr-FR" sz="1600" smtClean="0"/>
            </a:br>
            <a:r>
              <a:rPr lang="fr-FR" sz="1400" smtClean="0"/>
              <a:t>- au système de chauffage,</a:t>
            </a:r>
            <a:br>
              <a:rPr lang="fr-FR" sz="1400" smtClean="0"/>
            </a:br>
            <a:r>
              <a:rPr lang="fr-FR" sz="1400" smtClean="0"/>
              <a:t>- ou en ce qui concerne les exigences en matière de chauffage du bâtiment </a:t>
            </a:r>
            <a:r>
              <a:rPr lang="fr-FR" sz="1600" smtClean="0"/>
              <a:t/>
            </a:r>
            <a:br>
              <a:rPr lang="fr-FR" sz="1600" smtClean="0"/>
            </a:br>
            <a:endParaRPr lang="fr-FR" sz="160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u pied de page 4"/>
          <p:cNvSpPr>
            <a:spLocks noGrp="1"/>
          </p:cNvSpPr>
          <p:nvPr>
            <p:ph type="ftr" sz="quarter" idx="11"/>
          </p:nvPr>
        </p:nvSpPr>
        <p:spPr>
          <a:noFill/>
        </p:spPr>
        <p:txBody>
          <a:bodyPr/>
          <a:lstStyle/>
          <a:p>
            <a:endParaRPr lang="fr-FR" smtClean="0"/>
          </a:p>
        </p:txBody>
      </p:sp>
      <p:sp>
        <p:nvSpPr>
          <p:cNvPr id="36867" name="Espace réservé du numéro de diapositive 5"/>
          <p:cNvSpPr>
            <a:spLocks noGrp="1"/>
          </p:cNvSpPr>
          <p:nvPr>
            <p:ph type="sldNum" sz="quarter" idx="12"/>
          </p:nvPr>
        </p:nvSpPr>
        <p:spPr>
          <a:noFill/>
        </p:spPr>
        <p:txBody>
          <a:bodyPr/>
          <a:lstStyle/>
          <a:p>
            <a:fld id="{7F97EBDB-15BD-4E83-8006-262E156F4AB2}" type="slidenum">
              <a:rPr lang="en-US" smtClean="0"/>
              <a:pPr/>
              <a:t>31</a:t>
            </a:fld>
            <a:endParaRPr lang="en-US" smtClean="0"/>
          </a:p>
        </p:txBody>
      </p:sp>
      <p:sp>
        <p:nvSpPr>
          <p:cNvPr id="36868"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6869" name="Rectangle 3"/>
          <p:cNvSpPr>
            <a:spLocks noGrp="1" noChangeArrowheads="1"/>
          </p:cNvSpPr>
          <p:nvPr>
            <p:ph type="body" idx="1"/>
          </p:nvPr>
        </p:nvSpPr>
        <p:spPr>
          <a:xfrm>
            <a:off x="228600" y="914400"/>
            <a:ext cx="8756650" cy="5181600"/>
          </a:xfrm>
        </p:spPr>
        <p:txBody>
          <a:bodyPr/>
          <a:lstStyle/>
          <a:p>
            <a:pPr eaLnBrk="1" hangingPunct="1">
              <a:buFontTx/>
              <a:buNone/>
            </a:pPr>
            <a:r>
              <a:rPr lang="fr-FR" smtClean="0"/>
              <a:t>-	3. La directive Eco-conception </a:t>
            </a:r>
            <a:r>
              <a:rPr lang="fr-FR" sz="2400" smtClean="0"/>
              <a:t>(Directive CE 2005/32)</a:t>
            </a:r>
          </a:p>
          <a:p>
            <a:pPr lvl="2" eaLnBrk="1" hangingPunct="1"/>
            <a:r>
              <a:rPr lang="fr-FR" smtClean="0">
                <a:sym typeface="Symbol" pitchFamily="18" charset="2"/>
              </a:rPr>
              <a:t></a:t>
            </a:r>
            <a:r>
              <a:rPr lang="fr-FR" smtClean="0"/>
              <a:t> Directive cadre qui fixe les exigences auxquelles les produits consommateurs d'énergie doivent se soumettre, s'ils veulent pouvoir jouir d'une libre circulation au sein de la Communauté. </a:t>
            </a:r>
          </a:p>
          <a:p>
            <a:pPr lvl="2" eaLnBrk="1" hangingPunct="1"/>
            <a:endParaRPr lang="fr-FR" sz="800" smtClean="0"/>
          </a:p>
          <a:p>
            <a:pPr lvl="2" eaLnBrk="1" hangingPunct="1"/>
            <a:r>
              <a:rPr lang="fr-FR" smtClean="0">
                <a:sym typeface="Symbol" pitchFamily="18" charset="2"/>
              </a:rPr>
              <a:t></a:t>
            </a:r>
            <a:r>
              <a:rPr lang="fr-FR" smtClean="0"/>
              <a:t> La directive ne s'applique pas directement à l'ensemble des produits consommateurs d'énergie. </a:t>
            </a:r>
            <a:br>
              <a:rPr lang="fr-FR" smtClean="0"/>
            </a:br>
            <a:r>
              <a:rPr lang="fr-FR" smtClean="0"/>
              <a:t>En effet, dans la mesure du possible, l'autorégulation par l'industrie est privilégiée par le législateur. </a:t>
            </a:r>
          </a:p>
          <a:p>
            <a:pPr lvl="2" eaLnBrk="1" hangingPunct="1"/>
            <a:endParaRPr lang="fr-FR" sz="800" smtClean="0"/>
          </a:p>
          <a:p>
            <a:pPr lvl="2" eaLnBrk="1" hangingPunct="1"/>
            <a:r>
              <a:rPr lang="fr-FR" smtClean="0">
                <a:sym typeface="Symbol" pitchFamily="18" charset="2"/>
              </a:rPr>
              <a:t></a:t>
            </a:r>
            <a:r>
              <a:rPr lang="fr-FR" smtClean="0"/>
              <a:t> Cette directive prévoit que, lorsque l’autorégulation est impossible ou jugée inefficace, la Commission prenne des "mesures d'exécution".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u pied de page 4"/>
          <p:cNvSpPr>
            <a:spLocks noGrp="1"/>
          </p:cNvSpPr>
          <p:nvPr>
            <p:ph type="ftr" sz="quarter" idx="11"/>
          </p:nvPr>
        </p:nvSpPr>
        <p:spPr>
          <a:noFill/>
        </p:spPr>
        <p:txBody>
          <a:bodyPr/>
          <a:lstStyle/>
          <a:p>
            <a:endParaRPr lang="fr-FR" smtClean="0"/>
          </a:p>
        </p:txBody>
      </p:sp>
      <p:sp>
        <p:nvSpPr>
          <p:cNvPr id="37891" name="Espace réservé du numéro de diapositive 5"/>
          <p:cNvSpPr>
            <a:spLocks noGrp="1"/>
          </p:cNvSpPr>
          <p:nvPr>
            <p:ph type="sldNum" sz="quarter" idx="12"/>
          </p:nvPr>
        </p:nvSpPr>
        <p:spPr>
          <a:noFill/>
        </p:spPr>
        <p:txBody>
          <a:bodyPr/>
          <a:lstStyle/>
          <a:p>
            <a:fld id="{2FEF1B38-1CAD-4AF7-804D-64805175D429}" type="slidenum">
              <a:rPr lang="en-US" smtClean="0"/>
              <a:pPr/>
              <a:t>32</a:t>
            </a:fld>
            <a:endParaRPr lang="en-US" smtClean="0"/>
          </a:p>
        </p:txBody>
      </p:sp>
      <p:sp>
        <p:nvSpPr>
          <p:cNvPr id="37892"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7893" name="Rectangle 3"/>
          <p:cNvSpPr>
            <a:spLocks noGrp="1" noChangeArrowheads="1"/>
          </p:cNvSpPr>
          <p:nvPr>
            <p:ph type="body" idx="1"/>
          </p:nvPr>
        </p:nvSpPr>
        <p:spPr>
          <a:xfrm>
            <a:off x="228600" y="914400"/>
            <a:ext cx="8756650" cy="5181600"/>
          </a:xfrm>
        </p:spPr>
        <p:txBody>
          <a:bodyPr/>
          <a:lstStyle/>
          <a:p>
            <a:pPr lvl="2" eaLnBrk="1" hangingPunct="1"/>
            <a:r>
              <a:rPr lang="fr-FR" dirty="0" smtClean="0">
                <a:sym typeface="Symbol" pitchFamily="18" charset="2"/>
              </a:rPr>
              <a:t>Deux règlement relatifs aux équipements de chauffage CL &amp; CG &amp; production d’ECS été adoptés en application de cette directive </a:t>
            </a:r>
            <a:r>
              <a:rPr lang="fr-FR" dirty="0" smtClean="0"/>
              <a:t>. </a:t>
            </a:r>
          </a:p>
          <a:p>
            <a:pPr lvl="2" eaLnBrk="1" hangingPunct="1"/>
            <a:endParaRPr lang="fr-FR" sz="800" dirty="0" smtClean="0"/>
          </a:p>
          <a:p>
            <a:pPr lvl="3" eaLnBrk="1" hangingPunct="1"/>
            <a:r>
              <a:rPr lang="fr-FR" dirty="0" smtClean="0">
                <a:sym typeface="Symbol" pitchFamily="18" charset="2"/>
                <a:hlinkClick r:id="rId3"/>
              </a:rPr>
              <a:t>Le règlement 813/2013</a:t>
            </a:r>
            <a:endParaRPr lang="fr-FR" dirty="0" smtClean="0">
              <a:sym typeface="Symbol" pitchFamily="18" charset="2"/>
            </a:endParaRPr>
          </a:p>
          <a:p>
            <a:pPr lvl="4" eaLnBrk="1" hangingPunct="1"/>
            <a:r>
              <a:rPr lang="fr-FR" dirty="0" smtClean="0">
                <a:sym typeface="Symbol" pitchFamily="18" charset="2"/>
              </a:rPr>
              <a:t>Mise sur le marché de dispositifs de chauffage (éventuellement avec ECS) de </a:t>
            </a:r>
            <a:r>
              <a:rPr lang="fr-FR" dirty="0" err="1" smtClean="0">
                <a:sym typeface="Symbol" pitchFamily="18" charset="2"/>
              </a:rPr>
              <a:t>P</a:t>
            </a:r>
            <a:r>
              <a:rPr lang="fr-FR" baseline="-25000" dirty="0" err="1" smtClean="0">
                <a:sym typeface="Symbol" pitchFamily="18" charset="2"/>
              </a:rPr>
              <a:t>nominale</a:t>
            </a:r>
            <a:r>
              <a:rPr lang="fr-FR" dirty="0" smtClean="0">
                <a:sym typeface="Symbol" pitchFamily="18" charset="2"/>
              </a:rPr>
              <a:t> &lt; 400 kW.</a:t>
            </a:r>
          </a:p>
          <a:p>
            <a:pPr lvl="4" eaLnBrk="1" hangingPunct="1">
              <a:buFontTx/>
              <a:buNone/>
              <a:tabLst>
                <a:tab pos="2241550" algn="l"/>
              </a:tabLst>
            </a:pPr>
            <a:r>
              <a:rPr lang="fr-FR" sz="600" dirty="0" smtClean="0">
                <a:sym typeface="Symbol" pitchFamily="18" charset="2"/>
              </a:rPr>
              <a:t/>
            </a:r>
            <a:br>
              <a:rPr lang="fr-FR" sz="600" dirty="0" smtClean="0">
                <a:sym typeface="Symbol" pitchFamily="18" charset="2"/>
              </a:rPr>
            </a:br>
            <a:r>
              <a:rPr lang="fr-FR" sz="1600" dirty="0" smtClean="0">
                <a:sym typeface="Symbol" pitchFamily="18" charset="2"/>
              </a:rPr>
              <a:t>* 	Impositions en matière « d’efficacité énergétique saisonnière » à partir 	du 26/09/2015 (vise les chaudières CL &amp; CG).</a:t>
            </a:r>
          </a:p>
          <a:p>
            <a:pPr lvl="4" eaLnBrk="1" hangingPunct="1">
              <a:buFontTx/>
              <a:buNone/>
            </a:pPr>
            <a:r>
              <a:rPr lang="fr-FR" sz="600" dirty="0" smtClean="0">
                <a:sym typeface="Symbol" pitchFamily="18" charset="2"/>
              </a:rPr>
              <a:t/>
            </a:r>
            <a:br>
              <a:rPr lang="fr-FR" sz="600" dirty="0" smtClean="0">
                <a:sym typeface="Symbol" pitchFamily="18" charset="2"/>
              </a:rPr>
            </a:br>
            <a:r>
              <a:rPr lang="fr-FR" sz="1600" dirty="0" smtClean="0">
                <a:sym typeface="Symbol" pitchFamily="18" charset="2"/>
              </a:rPr>
              <a:t> * Impositions en matière d’émissions de </a:t>
            </a:r>
            <a:r>
              <a:rPr lang="fr-FR" sz="1600" dirty="0" err="1" smtClean="0">
                <a:sym typeface="Symbol" pitchFamily="18" charset="2"/>
              </a:rPr>
              <a:t>NOx</a:t>
            </a:r>
            <a:r>
              <a:rPr lang="fr-FR" sz="1600" dirty="0" smtClean="0">
                <a:sym typeface="Symbol" pitchFamily="18" charset="2"/>
              </a:rPr>
              <a:t> à partir du 26/09/2018. </a:t>
            </a:r>
          </a:p>
          <a:p>
            <a:pPr lvl="4" eaLnBrk="1" hangingPunct="1">
              <a:buFontTx/>
              <a:buNone/>
            </a:pPr>
            <a:endParaRPr lang="fr-FR" sz="1000" dirty="0" smtClean="0">
              <a:sym typeface="Symbol" pitchFamily="18" charset="2"/>
            </a:endParaRPr>
          </a:p>
          <a:p>
            <a:pPr lvl="3" eaLnBrk="1" hangingPunct="1"/>
            <a:r>
              <a:rPr lang="fr-FR" dirty="0" smtClean="0">
                <a:sym typeface="Symbol" pitchFamily="18" charset="2"/>
                <a:hlinkClick r:id="rId4"/>
              </a:rPr>
              <a:t>Le règlement 814/2013</a:t>
            </a:r>
            <a:endParaRPr lang="fr-FR" dirty="0" smtClean="0">
              <a:sym typeface="Symbol" pitchFamily="18" charset="2"/>
            </a:endParaRPr>
          </a:p>
          <a:p>
            <a:pPr lvl="4" eaLnBrk="1" hangingPunct="1"/>
            <a:r>
              <a:rPr lang="fr-FR" dirty="0" smtClean="0">
                <a:sym typeface="Symbol" pitchFamily="18" charset="2"/>
              </a:rPr>
              <a:t>Mise sur le marché de chauffe-eaux de </a:t>
            </a:r>
            <a:r>
              <a:rPr lang="fr-FR" dirty="0" err="1" smtClean="0">
                <a:sym typeface="Symbol" pitchFamily="18" charset="2"/>
              </a:rPr>
              <a:t>P</a:t>
            </a:r>
            <a:r>
              <a:rPr lang="fr-FR" baseline="-25000" dirty="0" err="1" smtClean="0">
                <a:sym typeface="Symbol" pitchFamily="18" charset="2"/>
              </a:rPr>
              <a:t>nominale</a:t>
            </a:r>
            <a:r>
              <a:rPr lang="fr-FR" dirty="0" smtClean="0">
                <a:sym typeface="Symbol" pitchFamily="18" charset="2"/>
              </a:rPr>
              <a:t> &lt; 400 kW.</a:t>
            </a:r>
          </a:p>
          <a:p>
            <a:pPr lvl="4" eaLnBrk="1" hangingPunct="1">
              <a:buFontTx/>
              <a:buNone/>
              <a:tabLst>
                <a:tab pos="2241550" algn="l"/>
              </a:tabLst>
            </a:pPr>
            <a:r>
              <a:rPr lang="fr-FR" sz="600" dirty="0" smtClean="0">
                <a:sym typeface="Symbol" pitchFamily="18" charset="2"/>
              </a:rPr>
              <a:t/>
            </a:r>
            <a:br>
              <a:rPr lang="fr-FR" sz="600" dirty="0" smtClean="0">
                <a:sym typeface="Symbol" pitchFamily="18" charset="2"/>
              </a:rPr>
            </a:br>
            <a:r>
              <a:rPr lang="fr-FR" sz="1600" dirty="0" smtClean="0">
                <a:sym typeface="Symbol" pitchFamily="18" charset="2"/>
              </a:rPr>
              <a:t>* 	Impositions en matière « d’efficacité énergétique » applicables à partir 	du 26/09/2015.</a:t>
            </a:r>
          </a:p>
          <a:p>
            <a:pPr lvl="4" eaLnBrk="1" hangingPunct="1">
              <a:buFontTx/>
              <a:buNone/>
            </a:pPr>
            <a:r>
              <a:rPr lang="fr-FR" sz="600" dirty="0" smtClean="0">
                <a:sym typeface="Symbol" pitchFamily="18" charset="2"/>
              </a:rPr>
              <a:t/>
            </a:r>
            <a:br>
              <a:rPr lang="fr-FR" sz="600" dirty="0" smtClean="0">
                <a:sym typeface="Symbol" pitchFamily="18" charset="2"/>
              </a:rPr>
            </a:br>
            <a:r>
              <a:rPr lang="fr-FR" sz="1600" dirty="0" smtClean="0">
                <a:sym typeface="Symbol" pitchFamily="18" charset="2"/>
              </a:rPr>
              <a:t> * Impositions en matière d’émissions de </a:t>
            </a:r>
            <a:r>
              <a:rPr lang="fr-FR" sz="1600" dirty="0" err="1" smtClean="0">
                <a:sym typeface="Symbol" pitchFamily="18" charset="2"/>
              </a:rPr>
              <a:t>NOx</a:t>
            </a:r>
            <a:r>
              <a:rPr lang="fr-FR" sz="1600" dirty="0" smtClean="0">
                <a:sym typeface="Symbol" pitchFamily="18" charset="2"/>
              </a:rPr>
              <a:t> à partir du 26/09/2018. </a:t>
            </a:r>
          </a:p>
          <a:p>
            <a:pPr lvl="4" eaLnBrk="1" hangingPunct="1"/>
            <a:endParaRPr lang="fr-FR" dirty="0" smtClean="0">
              <a:sym typeface="Symbol" pitchFamily="18" charset="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u pied de page 4"/>
          <p:cNvSpPr>
            <a:spLocks noGrp="1"/>
          </p:cNvSpPr>
          <p:nvPr>
            <p:ph type="ftr" sz="quarter" idx="11"/>
          </p:nvPr>
        </p:nvSpPr>
        <p:spPr>
          <a:noFill/>
        </p:spPr>
        <p:txBody>
          <a:bodyPr/>
          <a:lstStyle/>
          <a:p>
            <a:endParaRPr lang="fr-FR" smtClean="0"/>
          </a:p>
        </p:txBody>
      </p:sp>
      <p:sp>
        <p:nvSpPr>
          <p:cNvPr id="38915" name="Espace réservé du numéro de diapositive 5"/>
          <p:cNvSpPr>
            <a:spLocks noGrp="1"/>
          </p:cNvSpPr>
          <p:nvPr>
            <p:ph type="sldNum" sz="quarter" idx="12"/>
          </p:nvPr>
        </p:nvSpPr>
        <p:spPr>
          <a:noFill/>
        </p:spPr>
        <p:txBody>
          <a:bodyPr/>
          <a:lstStyle/>
          <a:p>
            <a:fld id="{333FEE38-2938-4358-BDDE-ABC43CE74C2F}" type="slidenum">
              <a:rPr lang="en-US" smtClean="0"/>
              <a:pPr/>
              <a:t>33</a:t>
            </a:fld>
            <a:endParaRPr lang="en-US" smtClean="0"/>
          </a:p>
        </p:txBody>
      </p:sp>
      <p:sp>
        <p:nvSpPr>
          <p:cNvPr id="38916"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8917" name="Rectangle 3"/>
          <p:cNvSpPr>
            <a:spLocks noGrp="1" noChangeArrowheads="1"/>
          </p:cNvSpPr>
          <p:nvPr>
            <p:ph type="body" idx="1"/>
          </p:nvPr>
        </p:nvSpPr>
        <p:spPr>
          <a:xfrm>
            <a:off x="228600" y="685800"/>
            <a:ext cx="8756650" cy="5410200"/>
          </a:xfrm>
        </p:spPr>
        <p:txBody>
          <a:bodyPr/>
          <a:lstStyle/>
          <a:p>
            <a:pPr eaLnBrk="1" hangingPunct="1"/>
            <a:endParaRPr lang="fr-FR" smtClean="0">
              <a:solidFill>
                <a:schemeClr val="tx1"/>
              </a:solidFill>
            </a:endParaRPr>
          </a:p>
          <a:p>
            <a:pPr eaLnBrk="1" hangingPunct="1"/>
            <a:r>
              <a:rPr lang="fr-FR" smtClean="0">
                <a:solidFill>
                  <a:schemeClr val="tx1"/>
                </a:solidFill>
              </a:rPr>
              <a:t>Réglementations Belges</a:t>
            </a:r>
          </a:p>
          <a:p>
            <a:pPr eaLnBrk="1" hangingPunct="1"/>
            <a:endParaRPr lang="fr-FR" smtClean="0">
              <a:solidFill>
                <a:schemeClr val="tx1"/>
              </a:solidFill>
            </a:endParaRPr>
          </a:p>
          <a:p>
            <a:pPr lvl="1" eaLnBrk="1" hangingPunct="1"/>
            <a:r>
              <a:rPr lang="fr-FR" smtClean="0"/>
              <a:t>1. La répartition des compétences </a:t>
            </a:r>
          </a:p>
          <a:p>
            <a:pPr lvl="2" eaLnBrk="1" hangingPunct="1"/>
            <a:endParaRPr lang="fr-FR" smtClean="0"/>
          </a:p>
          <a:p>
            <a:pPr lvl="2" eaLnBrk="1" hangingPunct="1"/>
            <a:r>
              <a:rPr lang="fr-FR" smtClean="0"/>
              <a:t>État belge = structure fédérale.</a:t>
            </a:r>
            <a:endParaRPr lang="fr-FR" sz="2400" smtClean="0"/>
          </a:p>
          <a:p>
            <a:pPr lvl="3" eaLnBrk="1" hangingPunct="1"/>
            <a:r>
              <a:rPr lang="fr-FR" sz="1800" smtClean="0">
                <a:sym typeface="Symbol" pitchFamily="18" charset="2"/>
              </a:rPr>
              <a:t></a:t>
            </a:r>
            <a:r>
              <a:rPr lang="fr-FR" sz="1800" smtClean="0"/>
              <a:t> répartition des compétences entre le pouvoir fédéral et les pouvoirs régionaux </a:t>
            </a:r>
            <a:r>
              <a:rPr lang="fr-FR" sz="1400" smtClean="0"/>
              <a:t>(loi spéciale de réformes institutionnelles du 8 août 1980)</a:t>
            </a:r>
            <a:r>
              <a:rPr lang="fr-FR" sz="1800" smtClean="0"/>
              <a:t>.</a:t>
            </a:r>
          </a:p>
          <a:p>
            <a:pPr lvl="3" eaLnBrk="1" hangingPunct="1"/>
            <a:endParaRPr lang="fr-FR" sz="800" smtClean="0"/>
          </a:p>
          <a:p>
            <a:pPr lvl="3" eaLnBrk="1" hangingPunct="1"/>
            <a:r>
              <a:rPr lang="fr-FR" sz="1800" smtClean="0">
                <a:sym typeface="Symbol" pitchFamily="18" charset="2"/>
              </a:rPr>
              <a:t> En m</a:t>
            </a:r>
            <a:r>
              <a:rPr lang="fr-FR" sz="1800" smtClean="0"/>
              <a:t>atière de réglementations sur les installations de chauffage, les compétences sont réparties entre le fédéral et les Régions.</a:t>
            </a:r>
          </a:p>
          <a:p>
            <a:pPr lvl="3" eaLnBrk="1" hangingPunct="1"/>
            <a:endParaRPr lang="fr-FR" sz="800" smtClean="0"/>
          </a:p>
          <a:p>
            <a:pPr lvl="3" eaLnBrk="1" hangingPunct="1"/>
            <a:r>
              <a:rPr lang="fr-FR" sz="1800" smtClean="0">
                <a:sym typeface="Symbol" pitchFamily="18" charset="2"/>
              </a:rPr>
              <a:t></a:t>
            </a:r>
            <a:r>
              <a:rPr lang="fr-FR" sz="1800" smtClean="0"/>
              <a:t>  Le tableau suivant =&gt; aperçu des principales compétences dans les domaines de l'environnement et de l'énergie.</a:t>
            </a:r>
            <a:endParaRPr lang="fr-FR" smtClean="0"/>
          </a:p>
          <a:p>
            <a:pPr lvl="2" eaLnBrk="1" hangingPunct="1">
              <a:spcAft>
                <a:spcPts val="600"/>
              </a:spcAft>
            </a:pPr>
            <a:endParaRPr lang="fr-FR" sz="160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u pied de page 4"/>
          <p:cNvSpPr>
            <a:spLocks noGrp="1"/>
          </p:cNvSpPr>
          <p:nvPr>
            <p:ph type="ftr" sz="quarter" idx="11"/>
          </p:nvPr>
        </p:nvSpPr>
        <p:spPr>
          <a:noFill/>
        </p:spPr>
        <p:txBody>
          <a:bodyPr/>
          <a:lstStyle/>
          <a:p>
            <a:endParaRPr lang="fr-FR" smtClean="0"/>
          </a:p>
        </p:txBody>
      </p:sp>
      <p:sp>
        <p:nvSpPr>
          <p:cNvPr id="39939" name="Espace réservé du numéro de diapositive 5"/>
          <p:cNvSpPr>
            <a:spLocks noGrp="1"/>
          </p:cNvSpPr>
          <p:nvPr>
            <p:ph type="sldNum" sz="quarter" idx="12"/>
          </p:nvPr>
        </p:nvSpPr>
        <p:spPr>
          <a:noFill/>
        </p:spPr>
        <p:txBody>
          <a:bodyPr/>
          <a:lstStyle/>
          <a:p>
            <a:fld id="{C35A7E87-D6E5-479A-B4DF-3CEA9B01DE2B}" type="slidenum">
              <a:rPr lang="en-US" smtClean="0"/>
              <a:pPr/>
              <a:t>34</a:t>
            </a:fld>
            <a:endParaRPr lang="en-US" smtClean="0"/>
          </a:p>
        </p:txBody>
      </p:sp>
      <p:sp>
        <p:nvSpPr>
          <p:cNvPr id="39940"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39941" name="Rectangle 7"/>
          <p:cNvSpPr>
            <a:spLocks noGrp="1" noChangeArrowheads="1"/>
          </p:cNvSpPr>
          <p:nvPr>
            <p:ph type="body" idx="1"/>
          </p:nvPr>
        </p:nvSpPr>
        <p:spPr>
          <a:xfrm>
            <a:off x="228600" y="981075"/>
            <a:ext cx="8756650" cy="847725"/>
          </a:xfrm>
        </p:spPr>
        <p:txBody>
          <a:bodyPr/>
          <a:lstStyle/>
          <a:p>
            <a:pPr lvl="1" eaLnBrk="1" hangingPunct="1"/>
            <a:r>
              <a:rPr lang="fr-FR" sz="2000" smtClean="0"/>
              <a:t>Belgique : répartition des principales compétences dans les domaines de l'environnement et de l'énergie.</a:t>
            </a:r>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1" eaLnBrk="1" hangingPunct="1"/>
            <a:endParaRPr lang="fr-FR" sz="2000" smtClean="0"/>
          </a:p>
          <a:p>
            <a:pPr lvl="2" eaLnBrk="1" hangingPunct="1"/>
            <a:r>
              <a:rPr lang="fr-FR" sz="1800" smtClean="0">
                <a:solidFill>
                  <a:srgbClr val="FF3300"/>
                </a:solidFill>
              </a:rPr>
              <a:t>En rouge : Compétences importantes dans le cadre de l’établissement de politiques en matière de chauffage.</a:t>
            </a:r>
            <a:endParaRPr lang="fr-FR" smtClean="0">
              <a:solidFill>
                <a:srgbClr val="FF3300"/>
              </a:solidFill>
            </a:endParaRPr>
          </a:p>
          <a:p>
            <a:pPr eaLnBrk="1" hangingPunct="1"/>
            <a:endParaRPr lang="fr-FR" smtClean="0"/>
          </a:p>
        </p:txBody>
      </p:sp>
      <p:pic>
        <p:nvPicPr>
          <p:cNvPr id="39942" name="Picture 11"/>
          <p:cNvPicPr>
            <a:picLocks noChangeAspect="1" noChangeArrowheads="1"/>
          </p:cNvPicPr>
          <p:nvPr/>
        </p:nvPicPr>
        <p:blipFill>
          <a:blip r:embed="rId3" cstate="print"/>
          <a:srcRect/>
          <a:stretch>
            <a:fillRect/>
          </a:stretch>
        </p:blipFill>
        <p:spPr bwMode="auto">
          <a:xfrm>
            <a:off x="381000" y="1905000"/>
            <a:ext cx="8534400" cy="2709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u pied de page 4"/>
          <p:cNvSpPr>
            <a:spLocks noGrp="1"/>
          </p:cNvSpPr>
          <p:nvPr>
            <p:ph type="ftr" sz="quarter" idx="11"/>
          </p:nvPr>
        </p:nvSpPr>
        <p:spPr>
          <a:noFill/>
        </p:spPr>
        <p:txBody>
          <a:bodyPr/>
          <a:lstStyle/>
          <a:p>
            <a:endParaRPr lang="fr-FR" smtClean="0"/>
          </a:p>
        </p:txBody>
      </p:sp>
      <p:sp>
        <p:nvSpPr>
          <p:cNvPr id="40963" name="Espace réservé du numéro de diapositive 5"/>
          <p:cNvSpPr>
            <a:spLocks noGrp="1"/>
          </p:cNvSpPr>
          <p:nvPr>
            <p:ph type="sldNum" sz="quarter" idx="12"/>
          </p:nvPr>
        </p:nvSpPr>
        <p:spPr>
          <a:noFill/>
        </p:spPr>
        <p:txBody>
          <a:bodyPr/>
          <a:lstStyle/>
          <a:p>
            <a:fld id="{F97C4EAB-4CDA-46CF-80BE-E094E9CA5791}" type="slidenum">
              <a:rPr lang="en-US" smtClean="0"/>
              <a:pPr/>
              <a:t>35</a:t>
            </a:fld>
            <a:endParaRPr lang="en-US" smtClean="0"/>
          </a:p>
        </p:txBody>
      </p:sp>
      <p:sp>
        <p:nvSpPr>
          <p:cNvPr id="40964"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40965" name="Rectangle 3"/>
          <p:cNvSpPr>
            <a:spLocks noGrp="1" noChangeArrowheads="1"/>
          </p:cNvSpPr>
          <p:nvPr>
            <p:ph type="body" idx="1"/>
          </p:nvPr>
        </p:nvSpPr>
        <p:spPr>
          <a:xfrm>
            <a:off x="228600" y="685800"/>
            <a:ext cx="8756650" cy="5410200"/>
          </a:xfrm>
        </p:spPr>
        <p:txBody>
          <a:bodyPr/>
          <a:lstStyle/>
          <a:p>
            <a:pPr eaLnBrk="1" hangingPunct="1"/>
            <a:endParaRPr lang="fr-FR" dirty="0" smtClean="0"/>
          </a:p>
          <a:p>
            <a:pPr eaLnBrk="1" hangingPunct="1"/>
            <a:r>
              <a:rPr lang="fr-FR" dirty="0" smtClean="0"/>
              <a:t>2. Réglementations fédérales </a:t>
            </a:r>
          </a:p>
          <a:p>
            <a:pPr eaLnBrk="1" hangingPunct="1"/>
            <a:endParaRPr lang="fr-FR" sz="800" dirty="0" smtClean="0"/>
          </a:p>
          <a:p>
            <a:pPr lvl="2" eaLnBrk="1" hangingPunct="1"/>
            <a:r>
              <a:rPr lang="fr-FR" dirty="0" smtClean="0"/>
              <a:t>Principales réglementations relatives aux installations de chauffage central de compétence fédérale :</a:t>
            </a:r>
          </a:p>
          <a:p>
            <a:pPr lvl="2" eaLnBrk="1" hangingPunct="1"/>
            <a:endParaRPr lang="fr-FR" sz="1200" dirty="0" smtClean="0"/>
          </a:p>
          <a:p>
            <a:pPr lvl="3" eaLnBrk="1" hangingPunct="1"/>
            <a:r>
              <a:rPr lang="fr-FR" sz="1800" dirty="0" smtClean="0">
                <a:sym typeface="Symbol" pitchFamily="18" charset="2"/>
              </a:rPr>
              <a:t> Celles qui définissent les </a:t>
            </a:r>
            <a:r>
              <a:rPr lang="fr-FR" sz="1800" u="sng" dirty="0" smtClean="0">
                <a:sym typeface="Symbol" pitchFamily="18" charset="2"/>
              </a:rPr>
              <a:t>critères</a:t>
            </a:r>
            <a:r>
              <a:rPr lang="fr-FR" sz="1800" dirty="0" smtClean="0">
                <a:sym typeface="Symbol" pitchFamily="18" charset="2"/>
              </a:rPr>
              <a:t> devant être respectés par les installations dans le cadre de leur </a:t>
            </a:r>
            <a:r>
              <a:rPr lang="fr-FR" sz="1800" u="sng" dirty="0" smtClean="0">
                <a:sym typeface="Symbol" pitchFamily="18" charset="2"/>
              </a:rPr>
              <a:t>mise sur le marché</a:t>
            </a:r>
            <a:r>
              <a:rPr lang="fr-FR" sz="1800" dirty="0" smtClean="0">
                <a:sym typeface="Symbol" pitchFamily="18" charset="2"/>
              </a:rPr>
              <a:t>.</a:t>
            </a:r>
          </a:p>
          <a:p>
            <a:pPr lvl="3" eaLnBrk="1" hangingPunct="1"/>
            <a:endParaRPr lang="fr-FR" sz="800" dirty="0" smtClean="0">
              <a:sym typeface="Symbol" pitchFamily="18" charset="2"/>
            </a:endParaRPr>
          </a:p>
          <a:p>
            <a:pPr lvl="4" eaLnBrk="1" hangingPunct="1"/>
            <a:r>
              <a:rPr lang="fr-FR" sz="1600" dirty="0" smtClean="0">
                <a:sym typeface="Symbol" pitchFamily="18" charset="2"/>
              </a:rPr>
              <a:t>Les installations ne respectant pas ces critères ne peuvent être mises sur le marché belge.</a:t>
            </a:r>
          </a:p>
          <a:p>
            <a:pPr lvl="4" eaLnBrk="1" hangingPunct="1"/>
            <a:endParaRPr lang="fr-FR" sz="1000" dirty="0" smtClean="0">
              <a:sym typeface="Symbol" pitchFamily="18" charset="2"/>
            </a:endParaRPr>
          </a:p>
          <a:p>
            <a:pPr lvl="3" eaLnBrk="1" hangingPunct="1"/>
            <a:r>
              <a:rPr lang="fr-FR" sz="1800" dirty="0" smtClean="0">
                <a:sym typeface="Symbol" pitchFamily="18" charset="2"/>
              </a:rPr>
              <a:t> Responsabilité des fabricants - importateurs de systèmes sur le marché belge.</a:t>
            </a:r>
          </a:p>
          <a:p>
            <a:pPr lvl="2" eaLnBrk="1" hangingPunct="1"/>
            <a:endParaRPr lang="fr-FR" sz="1000" dirty="0" smtClean="0"/>
          </a:p>
          <a:p>
            <a:pPr lvl="2" eaLnBrk="1" hangingPunct="1"/>
            <a:endParaRPr lang="fr-FR" sz="16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u pied de page 4"/>
          <p:cNvSpPr>
            <a:spLocks noGrp="1"/>
          </p:cNvSpPr>
          <p:nvPr>
            <p:ph type="ftr" sz="quarter" idx="11"/>
          </p:nvPr>
        </p:nvSpPr>
        <p:spPr>
          <a:noFill/>
        </p:spPr>
        <p:txBody>
          <a:bodyPr/>
          <a:lstStyle/>
          <a:p>
            <a:endParaRPr lang="fr-FR" smtClean="0"/>
          </a:p>
        </p:txBody>
      </p:sp>
      <p:sp>
        <p:nvSpPr>
          <p:cNvPr id="41987" name="Espace réservé du numéro de diapositive 5"/>
          <p:cNvSpPr>
            <a:spLocks noGrp="1"/>
          </p:cNvSpPr>
          <p:nvPr>
            <p:ph type="sldNum" sz="quarter" idx="12"/>
          </p:nvPr>
        </p:nvSpPr>
        <p:spPr>
          <a:noFill/>
        </p:spPr>
        <p:txBody>
          <a:bodyPr/>
          <a:lstStyle/>
          <a:p>
            <a:fld id="{1912CD86-ABD5-4F9C-86E1-AA90D66B81CF}" type="slidenum">
              <a:rPr lang="en-US" smtClean="0"/>
              <a:pPr/>
              <a:t>36</a:t>
            </a:fld>
            <a:endParaRPr lang="en-US" smtClean="0"/>
          </a:p>
        </p:txBody>
      </p:sp>
      <p:sp>
        <p:nvSpPr>
          <p:cNvPr id="41988"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41989" name="Rectangle 3"/>
          <p:cNvSpPr>
            <a:spLocks noGrp="1" noChangeArrowheads="1"/>
          </p:cNvSpPr>
          <p:nvPr>
            <p:ph type="body" idx="1"/>
          </p:nvPr>
        </p:nvSpPr>
        <p:spPr>
          <a:xfrm>
            <a:off x="228600" y="685800"/>
            <a:ext cx="8756650" cy="5410200"/>
          </a:xfrm>
        </p:spPr>
        <p:txBody>
          <a:bodyPr/>
          <a:lstStyle/>
          <a:p>
            <a:pPr eaLnBrk="1" hangingPunct="1"/>
            <a:endParaRPr lang="fr-FR" sz="2000" dirty="0" smtClean="0"/>
          </a:p>
          <a:p>
            <a:pPr lvl="2" eaLnBrk="1" hangingPunct="1"/>
            <a:r>
              <a:rPr lang="fr-FR" dirty="0" smtClean="0"/>
              <a:t>a. </a:t>
            </a:r>
            <a:r>
              <a:rPr lang="fr-FR" u="sng" dirty="0" smtClean="0">
                <a:hlinkClick r:id="rId3"/>
              </a:rPr>
              <a:t>Arrêté royal du 08 janvier 2004</a:t>
            </a:r>
            <a:r>
              <a:rPr lang="fr-FR" dirty="0" smtClean="0">
                <a:hlinkClick r:id="rId3"/>
              </a:rPr>
              <a:t> (modifié en 2009) </a:t>
            </a:r>
            <a:r>
              <a:rPr lang="fr-FR" dirty="0" smtClean="0"/>
              <a:t>réglementant les niveaux des émissions des oxydes d'azote (</a:t>
            </a:r>
            <a:r>
              <a:rPr lang="fr-FR" dirty="0" err="1" smtClean="0"/>
              <a:t>NOx</a:t>
            </a:r>
            <a:r>
              <a:rPr lang="fr-FR" dirty="0" smtClean="0"/>
              <a:t>) et du monoxyde de carbone (CO) pour les </a:t>
            </a:r>
            <a:r>
              <a:rPr lang="fr-FR" b="1" dirty="0" smtClean="0"/>
              <a:t>chaudières</a:t>
            </a:r>
            <a:r>
              <a:rPr lang="fr-FR" dirty="0" smtClean="0"/>
              <a:t> de chauffage central et les </a:t>
            </a:r>
            <a:r>
              <a:rPr lang="fr-FR" b="1" dirty="0" smtClean="0"/>
              <a:t>brûleurs</a:t>
            </a:r>
            <a:r>
              <a:rPr lang="fr-FR" dirty="0" smtClean="0"/>
              <a:t> alimentés en </a:t>
            </a:r>
            <a:r>
              <a:rPr lang="fr-FR" b="1" dirty="0" smtClean="0"/>
              <a:t>combustibles liquides ou gazeux</a:t>
            </a:r>
            <a:r>
              <a:rPr lang="fr-FR" dirty="0" smtClean="0"/>
              <a:t> dont le débit calorifique nominal est égal ou inférieur à 400 kW</a:t>
            </a:r>
          </a:p>
          <a:p>
            <a:pPr lvl="3" eaLnBrk="1" hangingPunct="1"/>
            <a:r>
              <a:rPr lang="fr-FR" sz="1800" dirty="0" smtClean="0">
                <a:sym typeface="Symbol" pitchFamily="18" charset="2"/>
              </a:rPr>
              <a:t> </a:t>
            </a:r>
            <a:r>
              <a:rPr lang="fr-FR" sz="1800" dirty="0" smtClean="0"/>
              <a:t>Définit des niveaux d’émissions maximum de CO et </a:t>
            </a:r>
            <a:r>
              <a:rPr lang="fr-FR" sz="1800" dirty="0" err="1" smtClean="0"/>
              <a:t>NOx</a:t>
            </a:r>
            <a:r>
              <a:rPr lang="fr-FR" sz="1800" dirty="0" smtClean="0"/>
              <a:t>, exprimés en mg/kWh.</a:t>
            </a:r>
          </a:p>
          <a:p>
            <a:pPr lvl="2" eaLnBrk="1" hangingPunct="1"/>
            <a:r>
              <a:rPr lang="fr-FR" dirty="0" smtClean="0"/>
              <a:t>b. </a:t>
            </a:r>
            <a:r>
              <a:rPr lang="fr-BE" dirty="0" smtClean="0">
                <a:hlinkClick r:id="rId3"/>
              </a:rPr>
              <a:t>Arrêté royal du 12 octobre 2010 </a:t>
            </a:r>
            <a:r>
              <a:rPr lang="fr-BE" dirty="0" smtClean="0"/>
              <a:t>réglementant les exigences minimales de rendement et les niveaux des émissions de polluants des </a:t>
            </a:r>
            <a:r>
              <a:rPr lang="fr-BE" b="1" dirty="0" smtClean="0"/>
              <a:t>appareils de chauffage</a:t>
            </a:r>
            <a:r>
              <a:rPr lang="fr-BE" dirty="0" smtClean="0"/>
              <a:t> alimentés en </a:t>
            </a:r>
            <a:r>
              <a:rPr lang="fr-BE" b="1" dirty="0" smtClean="0"/>
              <a:t>combustible solide</a:t>
            </a:r>
            <a:r>
              <a:rPr lang="fr-FR" dirty="0" smtClean="0"/>
              <a:t>.</a:t>
            </a:r>
          </a:p>
          <a:p>
            <a:pPr lvl="3" eaLnBrk="1" hangingPunct="1"/>
            <a:r>
              <a:rPr lang="fr-FR" sz="1800" dirty="0" smtClean="0"/>
              <a:t>Définit, pour les différents types d’appareils (chaudières et foyers individuels) des valeurs limites en CO et en particules.</a:t>
            </a:r>
          </a:p>
          <a:p>
            <a:pPr eaLnBrk="1" hangingPunct="1"/>
            <a:endParaRPr lang="fr-FR" sz="2000" dirty="0" smtClean="0"/>
          </a:p>
          <a:p>
            <a:pPr lvl="2" eaLnBrk="1" hangingPunct="1">
              <a:spcAft>
                <a:spcPts val="600"/>
              </a:spcAft>
            </a:pPr>
            <a:endParaRPr lang="fr-FR"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u pied de page 4"/>
          <p:cNvSpPr>
            <a:spLocks noGrp="1"/>
          </p:cNvSpPr>
          <p:nvPr>
            <p:ph type="ftr" sz="quarter" idx="11"/>
          </p:nvPr>
        </p:nvSpPr>
        <p:spPr>
          <a:noFill/>
        </p:spPr>
        <p:txBody>
          <a:bodyPr/>
          <a:lstStyle/>
          <a:p>
            <a:endParaRPr lang="fr-FR" smtClean="0"/>
          </a:p>
        </p:txBody>
      </p:sp>
      <p:sp>
        <p:nvSpPr>
          <p:cNvPr id="43011" name="Espace réservé du numéro de diapositive 5"/>
          <p:cNvSpPr>
            <a:spLocks noGrp="1"/>
          </p:cNvSpPr>
          <p:nvPr>
            <p:ph type="sldNum" sz="quarter" idx="12"/>
          </p:nvPr>
        </p:nvSpPr>
        <p:spPr>
          <a:noFill/>
        </p:spPr>
        <p:txBody>
          <a:bodyPr/>
          <a:lstStyle/>
          <a:p>
            <a:fld id="{7E0D7826-3809-4E7D-8A5C-96FC3DE5B88D}" type="slidenum">
              <a:rPr lang="en-US" smtClean="0"/>
              <a:pPr/>
              <a:t>37</a:t>
            </a:fld>
            <a:endParaRPr lang="en-US" smtClean="0"/>
          </a:p>
        </p:txBody>
      </p:sp>
      <p:sp>
        <p:nvSpPr>
          <p:cNvPr id="43012" name="Rectangle 2"/>
          <p:cNvSpPr>
            <a:spLocks noGrp="1" noChangeArrowheads="1"/>
          </p:cNvSpPr>
          <p:nvPr>
            <p:ph type="title"/>
          </p:nvPr>
        </p:nvSpPr>
        <p:spPr/>
        <p:txBody>
          <a:bodyPr/>
          <a:lstStyle/>
          <a:p>
            <a:pPr eaLnBrk="1" hangingPunct="1"/>
            <a:r>
              <a:rPr lang="fr-FR" smtClean="0"/>
              <a:t>3. Réglementations installations chauffage</a:t>
            </a:r>
            <a:endParaRPr lang="en-US" smtClean="0"/>
          </a:p>
        </p:txBody>
      </p:sp>
      <p:sp>
        <p:nvSpPr>
          <p:cNvPr id="43013" name="Rectangle 3"/>
          <p:cNvSpPr>
            <a:spLocks noGrp="1" noChangeArrowheads="1"/>
          </p:cNvSpPr>
          <p:nvPr>
            <p:ph type="body" idx="1"/>
          </p:nvPr>
        </p:nvSpPr>
        <p:spPr>
          <a:xfrm>
            <a:off x="228600" y="685800"/>
            <a:ext cx="8756650" cy="5410200"/>
          </a:xfrm>
        </p:spPr>
        <p:txBody>
          <a:bodyPr/>
          <a:lstStyle/>
          <a:p>
            <a:pPr eaLnBrk="1" hangingPunct="1"/>
            <a:r>
              <a:rPr lang="fr-FR" smtClean="0"/>
              <a:t>3. Réglementations de la Région wallonne </a:t>
            </a:r>
          </a:p>
          <a:p>
            <a:pPr lvl="1" eaLnBrk="1" hangingPunct="1"/>
            <a:r>
              <a:rPr lang="fr-FR" smtClean="0"/>
              <a:t>En Région wallonne, les installations de chauffage central sont concernées par deux réglementations distinctes :</a:t>
            </a:r>
          </a:p>
          <a:p>
            <a:pPr lvl="2" eaLnBrk="1" hangingPunct="1"/>
            <a:endParaRPr lang="fr-FR" smtClean="0"/>
          </a:p>
          <a:p>
            <a:pPr lvl="2" eaLnBrk="1" hangingPunct="1"/>
            <a:r>
              <a:rPr lang="fr-FR" smtClean="0"/>
              <a:t>Le permis d’environnement ;</a:t>
            </a:r>
          </a:p>
          <a:p>
            <a:pPr lvl="2" eaLnBrk="1" hangingPunct="1"/>
            <a:r>
              <a:rPr lang="fr-FR" smtClean="0"/>
              <a:t>L’arrêté du Gouvernement du wallon du 29 janvier 2009 tendant à prévenir la pollution atmosphérique provoquée par les installations de chauffage central destinées au chauffage de bâtiments ou à la production d'eau chaude sanitaire et à réduire leur consommation énergétique.</a:t>
            </a:r>
          </a:p>
          <a:p>
            <a:pPr lvl="2" eaLnBrk="1" hangingPunct="1"/>
            <a:endParaRPr lang="fr-FR" smtClean="0"/>
          </a:p>
          <a:p>
            <a:pPr lvl="2" eaLnBrk="1" hangingPunct="1"/>
            <a:r>
              <a:rPr lang="fr-FR" smtClean="0">
                <a:sym typeface="Symbol" pitchFamily="18" charset="2"/>
              </a:rPr>
              <a:t> Les points 4 et 5 sont consacrés à ces deux réglementations distinctes.</a:t>
            </a:r>
            <a:endParaRPr lang="fr-FR" smtClean="0"/>
          </a:p>
          <a:p>
            <a:pPr lvl="1" eaLnBrk="1" hangingPunct="1"/>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b="1" smtClean="0"/>
              <a:t>4.	Le permis d’environnement</a:t>
            </a:r>
            <a:r>
              <a:rPr lang="fr-FR" smtClean="0"/>
              <a:t> </a:t>
            </a:r>
            <a:br>
              <a:rPr lang="fr-FR" smtClean="0"/>
            </a:br>
            <a:endParaRPr lang="en-GB"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u pied de page 4"/>
          <p:cNvSpPr>
            <a:spLocks noGrp="1"/>
          </p:cNvSpPr>
          <p:nvPr>
            <p:ph type="ftr" sz="quarter" idx="11"/>
          </p:nvPr>
        </p:nvSpPr>
        <p:spPr>
          <a:noFill/>
        </p:spPr>
        <p:txBody>
          <a:bodyPr/>
          <a:lstStyle/>
          <a:p>
            <a:endParaRPr lang="fr-FR" smtClean="0"/>
          </a:p>
        </p:txBody>
      </p:sp>
      <p:sp>
        <p:nvSpPr>
          <p:cNvPr id="45059" name="Espace réservé du numéro de diapositive 5"/>
          <p:cNvSpPr>
            <a:spLocks noGrp="1"/>
          </p:cNvSpPr>
          <p:nvPr>
            <p:ph type="sldNum" sz="quarter" idx="12"/>
          </p:nvPr>
        </p:nvSpPr>
        <p:spPr>
          <a:noFill/>
        </p:spPr>
        <p:txBody>
          <a:bodyPr/>
          <a:lstStyle/>
          <a:p>
            <a:fld id="{ADBD6F2E-36D7-4985-9D75-68053DAC2E26}" type="slidenum">
              <a:rPr lang="en-US" smtClean="0"/>
              <a:pPr/>
              <a:t>39</a:t>
            </a:fld>
            <a:endParaRPr lang="en-US" smtClean="0"/>
          </a:p>
        </p:txBody>
      </p:sp>
      <p:sp>
        <p:nvSpPr>
          <p:cNvPr id="45060"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45061" name="Rectangle 3"/>
          <p:cNvSpPr>
            <a:spLocks noGrp="1" noChangeArrowheads="1"/>
          </p:cNvSpPr>
          <p:nvPr>
            <p:ph type="body" idx="1"/>
          </p:nvPr>
        </p:nvSpPr>
        <p:spPr>
          <a:xfrm>
            <a:off x="228600" y="685800"/>
            <a:ext cx="8756650" cy="5410200"/>
          </a:xfrm>
        </p:spPr>
        <p:txBody>
          <a:bodyPr/>
          <a:lstStyle/>
          <a:p>
            <a:pPr eaLnBrk="1" hangingPunct="1"/>
            <a:endParaRPr lang="fr-FR" smtClean="0"/>
          </a:p>
          <a:p>
            <a:pPr eaLnBrk="1" hangingPunct="1">
              <a:lnSpc>
                <a:spcPct val="90000"/>
              </a:lnSpc>
            </a:pPr>
            <a:r>
              <a:rPr lang="fr-FR" u="sng" smtClean="0">
                <a:sym typeface="Symbol" pitchFamily="18" charset="2"/>
              </a:rPr>
              <a:t>Le permis d’environnement</a:t>
            </a:r>
            <a:endParaRPr lang="fr-FR" smtClean="0">
              <a:sym typeface="Symbol" pitchFamily="18" charset="2"/>
            </a:endParaRPr>
          </a:p>
          <a:p>
            <a:pPr lvl="4" eaLnBrk="1" hangingPunct="1">
              <a:lnSpc>
                <a:spcPct val="90000"/>
              </a:lnSpc>
            </a:pPr>
            <a:endParaRPr lang="fr-FR" smtClean="0">
              <a:sym typeface="Symbol" pitchFamily="18" charset="2"/>
            </a:endParaRPr>
          </a:p>
          <a:p>
            <a:pPr lvl="1" eaLnBrk="1" hangingPunct="1">
              <a:lnSpc>
                <a:spcPct val="90000"/>
              </a:lnSpc>
            </a:pPr>
            <a:r>
              <a:rPr lang="fr-FR" b="1" smtClean="0">
                <a:sym typeface="Symbol" pitchFamily="18" charset="2"/>
              </a:rPr>
              <a:t>Permis d’environnement</a:t>
            </a:r>
            <a:r>
              <a:rPr lang="fr-FR" smtClean="0">
                <a:sym typeface="Symbol" pitchFamily="18" charset="2"/>
              </a:rPr>
              <a:t> (Décret du 11 mars 1999 relatif au Permis d’Environnement) :</a:t>
            </a:r>
            <a:br>
              <a:rPr lang="fr-FR" smtClean="0">
                <a:sym typeface="Symbol" pitchFamily="18" charset="2"/>
              </a:rPr>
            </a:br>
            <a:endParaRPr lang="fr-FR" smtClean="0">
              <a:sym typeface="Symbol" pitchFamily="18" charset="2"/>
            </a:endParaRPr>
          </a:p>
          <a:p>
            <a:pPr lvl="2" eaLnBrk="1" hangingPunct="1">
              <a:lnSpc>
                <a:spcPct val="90000"/>
              </a:lnSpc>
            </a:pPr>
            <a:r>
              <a:rPr lang="fr-FR" smtClean="0">
                <a:sym typeface="Symbol" pitchFamily="18" charset="2"/>
              </a:rPr>
              <a:t>Condition pour qu’une installation/activité soit soumise à la réglementation PE ?</a:t>
            </a:r>
            <a:br>
              <a:rPr lang="fr-FR" smtClean="0">
                <a:sym typeface="Symbol" pitchFamily="18" charset="2"/>
              </a:rPr>
            </a:br>
            <a:r>
              <a:rPr lang="fr-FR" smtClean="0">
                <a:sym typeface="Symbol" pitchFamily="18" charset="2"/>
              </a:rPr>
              <a:t/>
            </a:r>
            <a:br>
              <a:rPr lang="fr-FR" smtClean="0">
                <a:sym typeface="Symbol" pitchFamily="18" charset="2"/>
              </a:rPr>
            </a:br>
            <a:r>
              <a:rPr lang="fr-FR" smtClean="0">
                <a:sym typeface="Symbol" pitchFamily="18" charset="2"/>
              </a:rPr>
              <a:t> Être reprise dans une rubrique de classement de l’AGW</a:t>
            </a:r>
            <a:r>
              <a:rPr lang="fr-FR" smtClean="0"/>
              <a:t> du 04/07/2002 arrêtant la liste des projets soumis à étude d’incidences et des installations et activités classées.</a:t>
            </a:r>
            <a:r>
              <a:rPr lang="fr-FR" smtClean="0">
                <a:sym typeface="Symbol" pitchFamily="18" charset="2"/>
              </a:rPr>
              <a:t> </a:t>
            </a:r>
          </a:p>
          <a:p>
            <a:pPr lvl="3" eaLnBrk="1" hangingPunct="1"/>
            <a:endParaRPr lang="fr-FR" sz="1800" smtClean="0"/>
          </a:p>
          <a:p>
            <a:pPr lvl="3" eaLnBrk="1" hangingPunct="1"/>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pied de page 4"/>
          <p:cNvSpPr>
            <a:spLocks noGrp="1"/>
          </p:cNvSpPr>
          <p:nvPr>
            <p:ph type="ftr" sz="quarter" idx="11"/>
          </p:nvPr>
        </p:nvSpPr>
        <p:spPr>
          <a:noFill/>
        </p:spPr>
        <p:txBody>
          <a:bodyPr/>
          <a:lstStyle/>
          <a:p>
            <a:endParaRPr lang="fr-FR" smtClean="0"/>
          </a:p>
        </p:txBody>
      </p:sp>
      <p:sp>
        <p:nvSpPr>
          <p:cNvPr id="9219" name="Espace réservé du numéro de diapositive 5"/>
          <p:cNvSpPr>
            <a:spLocks noGrp="1"/>
          </p:cNvSpPr>
          <p:nvPr>
            <p:ph type="sldNum" sz="quarter" idx="12"/>
          </p:nvPr>
        </p:nvSpPr>
        <p:spPr>
          <a:noFill/>
        </p:spPr>
        <p:txBody>
          <a:bodyPr/>
          <a:lstStyle/>
          <a:p>
            <a:fld id="{5126D13B-1EB5-40BB-8750-5E517F394FA6}" type="slidenum">
              <a:rPr lang="en-US" smtClean="0"/>
              <a:pPr/>
              <a:t>4</a:t>
            </a:fld>
            <a:endParaRPr lang="en-US" smtClean="0"/>
          </a:p>
        </p:txBody>
      </p:sp>
      <p:sp>
        <p:nvSpPr>
          <p:cNvPr id="9220"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9221" name="Rectangle 3"/>
          <p:cNvSpPr>
            <a:spLocks noGrp="1" noChangeArrowheads="1"/>
          </p:cNvSpPr>
          <p:nvPr>
            <p:ph type="body" idx="1"/>
          </p:nvPr>
        </p:nvSpPr>
        <p:spPr>
          <a:xfrm>
            <a:off x="228600" y="838200"/>
            <a:ext cx="8756650" cy="4953000"/>
          </a:xfrm>
        </p:spPr>
        <p:txBody>
          <a:bodyPr/>
          <a:lstStyle/>
          <a:p>
            <a:pPr eaLnBrk="1" hangingPunct="1"/>
            <a:r>
              <a:rPr lang="fr-FR" dirty="0" smtClean="0">
                <a:solidFill>
                  <a:schemeClr val="tx1"/>
                </a:solidFill>
              </a:rPr>
              <a:t>Générateur de chaleur = Installation de combustion </a:t>
            </a:r>
          </a:p>
          <a:p>
            <a:pPr eaLnBrk="1" hangingPunct="1"/>
            <a:endParaRPr lang="fr-FR" dirty="0" smtClean="0">
              <a:solidFill>
                <a:schemeClr val="tx1"/>
              </a:solidFill>
            </a:endParaRPr>
          </a:p>
          <a:p>
            <a:pPr lvl="1" eaLnBrk="1" hangingPunct="1"/>
            <a:endParaRPr lang="fr-FR" sz="1000" dirty="0" smtClean="0">
              <a:sym typeface="Symbol" pitchFamily="18" charset="2"/>
            </a:endParaRPr>
          </a:p>
          <a:p>
            <a:pPr lvl="1" eaLnBrk="1" hangingPunct="1"/>
            <a:r>
              <a:rPr lang="fr-FR" dirty="0" smtClean="0">
                <a:sym typeface="Symbol" pitchFamily="18" charset="2"/>
              </a:rPr>
              <a:t></a:t>
            </a:r>
            <a:r>
              <a:rPr lang="fr-FR" dirty="0" smtClean="0"/>
              <a:t> </a:t>
            </a:r>
            <a:r>
              <a:rPr lang="fr-FR" dirty="0" smtClean="0">
                <a:solidFill>
                  <a:srgbClr val="FF0066"/>
                </a:solidFill>
              </a:rPr>
              <a:t>Consomme de l’énergie</a:t>
            </a:r>
            <a:r>
              <a:rPr lang="fr-FR" dirty="0" smtClean="0"/>
              <a:t>.</a:t>
            </a:r>
          </a:p>
          <a:p>
            <a:pPr lvl="1" eaLnBrk="1" hangingPunct="1"/>
            <a:endParaRPr lang="fr-FR" dirty="0" smtClean="0"/>
          </a:p>
          <a:p>
            <a:pPr lvl="1" eaLnBrk="1" hangingPunct="1"/>
            <a:r>
              <a:rPr lang="fr-FR" dirty="0" smtClean="0">
                <a:sym typeface="Symbol" pitchFamily="18" charset="2"/>
              </a:rPr>
              <a:t></a:t>
            </a:r>
            <a:r>
              <a:rPr lang="fr-FR" dirty="0" smtClean="0"/>
              <a:t> </a:t>
            </a:r>
            <a:r>
              <a:rPr lang="fr-FR" dirty="0" smtClean="0">
                <a:solidFill>
                  <a:srgbClr val="FF0066"/>
                </a:solidFill>
              </a:rPr>
              <a:t>Émet des polluants atmosphériques</a:t>
            </a:r>
            <a:r>
              <a:rPr lang="fr-FR" dirty="0" smtClean="0"/>
              <a:t>.</a:t>
            </a:r>
          </a:p>
          <a:p>
            <a:pPr lvl="1" eaLnBrk="1" hangingPunct="1"/>
            <a:endParaRPr lang="fr-FR" dirty="0" smtClean="0"/>
          </a:p>
          <a:p>
            <a:pPr eaLnBrk="1" hangingPunct="1"/>
            <a:endParaRPr lang="fr-FR" dirty="0" smtClean="0">
              <a:solidFill>
                <a:srgbClr val="FF0066"/>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u pied de page 4"/>
          <p:cNvSpPr>
            <a:spLocks noGrp="1"/>
          </p:cNvSpPr>
          <p:nvPr>
            <p:ph type="ftr" sz="quarter" idx="11"/>
          </p:nvPr>
        </p:nvSpPr>
        <p:spPr>
          <a:noFill/>
        </p:spPr>
        <p:txBody>
          <a:bodyPr/>
          <a:lstStyle/>
          <a:p>
            <a:endParaRPr lang="fr-FR" smtClean="0"/>
          </a:p>
        </p:txBody>
      </p:sp>
      <p:sp>
        <p:nvSpPr>
          <p:cNvPr id="46083" name="Espace réservé du numéro de diapositive 5"/>
          <p:cNvSpPr>
            <a:spLocks noGrp="1"/>
          </p:cNvSpPr>
          <p:nvPr>
            <p:ph type="sldNum" sz="quarter" idx="12"/>
          </p:nvPr>
        </p:nvSpPr>
        <p:spPr>
          <a:noFill/>
        </p:spPr>
        <p:txBody>
          <a:bodyPr/>
          <a:lstStyle/>
          <a:p>
            <a:fld id="{1BA55311-E2D3-479D-B107-3ADA3AF0AEF8}" type="slidenum">
              <a:rPr lang="en-US" smtClean="0"/>
              <a:pPr/>
              <a:t>40</a:t>
            </a:fld>
            <a:endParaRPr lang="en-US" smtClean="0"/>
          </a:p>
        </p:txBody>
      </p:sp>
      <p:sp>
        <p:nvSpPr>
          <p:cNvPr id="46084"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46085" name="Rectangle 3"/>
          <p:cNvSpPr>
            <a:spLocks noGrp="1" noChangeArrowheads="1"/>
          </p:cNvSpPr>
          <p:nvPr>
            <p:ph type="body" idx="1"/>
          </p:nvPr>
        </p:nvSpPr>
        <p:spPr>
          <a:xfrm>
            <a:off x="228600" y="685800"/>
            <a:ext cx="8756650" cy="5410200"/>
          </a:xfrm>
        </p:spPr>
        <p:txBody>
          <a:bodyPr/>
          <a:lstStyle/>
          <a:p>
            <a:pPr eaLnBrk="1" hangingPunct="1"/>
            <a:endParaRPr lang="fr-FR" smtClean="0"/>
          </a:p>
          <a:p>
            <a:pPr lvl="2" eaLnBrk="1" hangingPunct="1"/>
            <a:r>
              <a:rPr lang="fr-FR" smtClean="0"/>
              <a:t>En ce qui concerne le chauffage…</a:t>
            </a:r>
          </a:p>
          <a:p>
            <a:pPr lvl="1" eaLnBrk="1" hangingPunct="1"/>
            <a:endParaRPr lang="fr-FR" sz="1000" smtClean="0"/>
          </a:p>
          <a:p>
            <a:pPr lvl="3" eaLnBrk="1" hangingPunct="1"/>
            <a:r>
              <a:rPr lang="fr-FR" smtClean="0"/>
              <a:t>40 30 04 </a:t>
            </a:r>
            <a:r>
              <a:rPr lang="fr-BE" smtClean="0"/>
              <a:t>Installation de chauffage de bâtiment qui comporte au moins une chaudière ou un générateur à air pulsé alimenté en combustible solide, liquide en ce compris le gaz de pétrole liquéfié injecté à l’état liquide, ou en combustible gazeux :</a:t>
            </a:r>
            <a:br>
              <a:rPr lang="fr-BE" smtClean="0"/>
            </a:br>
            <a:endParaRPr lang="fr-FR" smtClean="0"/>
          </a:p>
          <a:p>
            <a:pPr lvl="4" eaLnBrk="1" hangingPunct="1"/>
            <a:r>
              <a:rPr lang="fr-FR" smtClean="0"/>
              <a:t>40 30 04 01 d'une puissance calorifique nominale utile supérieure ou égale à 100 kW et inférieure à 2 MW. </a:t>
            </a:r>
            <a:r>
              <a:rPr lang="fr-FR" sz="1800" smtClean="0"/>
              <a:t/>
            </a:r>
            <a:br>
              <a:rPr lang="fr-FR" sz="1800" smtClean="0"/>
            </a:br>
            <a:r>
              <a:rPr lang="fr-FR" sz="1800" smtClean="0">
                <a:solidFill>
                  <a:schemeClr val="hlink"/>
                </a:solidFill>
                <a:sym typeface="Symbol" pitchFamily="18" charset="2"/>
              </a:rPr>
              <a:t> Installation de classe 3.</a:t>
            </a:r>
            <a:br>
              <a:rPr lang="fr-FR" sz="1800" smtClean="0">
                <a:solidFill>
                  <a:schemeClr val="hlink"/>
                </a:solidFill>
                <a:sym typeface="Symbol" pitchFamily="18" charset="2"/>
              </a:rPr>
            </a:br>
            <a:endParaRPr lang="fr-FR" sz="1800" smtClean="0">
              <a:solidFill>
                <a:schemeClr val="hlink"/>
              </a:solidFill>
            </a:endParaRPr>
          </a:p>
          <a:p>
            <a:pPr lvl="4" eaLnBrk="1" hangingPunct="1"/>
            <a:r>
              <a:rPr lang="fr-FR" smtClean="0"/>
              <a:t>40 30 04 02 d'une puissance calorifique nominale utile supérieure ou égale à 2 MW.</a:t>
            </a:r>
            <a:r>
              <a:rPr lang="fr-FR" sz="1800" smtClean="0"/>
              <a:t/>
            </a:r>
            <a:br>
              <a:rPr lang="fr-FR" sz="1800" smtClean="0"/>
            </a:br>
            <a:r>
              <a:rPr lang="fr-FR" sz="1800" smtClean="0"/>
              <a:t> </a:t>
            </a:r>
            <a:r>
              <a:rPr lang="fr-FR" sz="1800" smtClean="0">
                <a:solidFill>
                  <a:schemeClr val="hlink"/>
                </a:solidFill>
                <a:sym typeface="Symbol" pitchFamily="18" charset="2"/>
              </a:rPr>
              <a:t> Installation de classe 2</a:t>
            </a:r>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u pied de page 4"/>
          <p:cNvSpPr>
            <a:spLocks noGrp="1"/>
          </p:cNvSpPr>
          <p:nvPr>
            <p:ph type="ftr" sz="quarter" idx="11"/>
          </p:nvPr>
        </p:nvSpPr>
        <p:spPr>
          <a:noFill/>
        </p:spPr>
        <p:txBody>
          <a:bodyPr/>
          <a:lstStyle/>
          <a:p>
            <a:endParaRPr lang="fr-FR" smtClean="0"/>
          </a:p>
        </p:txBody>
      </p:sp>
      <p:sp>
        <p:nvSpPr>
          <p:cNvPr id="47107" name="Espace réservé du numéro de diapositive 5"/>
          <p:cNvSpPr>
            <a:spLocks noGrp="1"/>
          </p:cNvSpPr>
          <p:nvPr>
            <p:ph type="sldNum" sz="quarter" idx="12"/>
          </p:nvPr>
        </p:nvSpPr>
        <p:spPr>
          <a:noFill/>
        </p:spPr>
        <p:txBody>
          <a:bodyPr/>
          <a:lstStyle/>
          <a:p>
            <a:fld id="{9C9A6A34-C0AD-47CB-B286-59175E048AA7}" type="slidenum">
              <a:rPr lang="en-US" smtClean="0"/>
              <a:pPr/>
              <a:t>41</a:t>
            </a:fld>
            <a:endParaRPr lang="en-US" smtClean="0"/>
          </a:p>
        </p:txBody>
      </p:sp>
      <p:sp>
        <p:nvSpPr>
          <p:cNvPr id="47108"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47109" name="Rectangle 3"/>
          <p:cNvSpPr>
            <a:spLocks noGrp="1" noChangeArrowheads="1"/>
          </p:cNvSpPr>
          <p:nvPr>
            <p:ph type="body" idx="1"/>
          </p:nvPr>
        </p:nvSpPr>
        <p:spPr>
          <a:xfrm>
            <a:off x="228600" y="762000"/>
            <a:ext cx="8756650" cy="5410200"/>
          </a:xfrm>
        </p:spPr>
        <p:txBody>
          <a:bodyPr/>
          <a:lstStyle/>
          <a:p>
            <a:pPr lvl="3" eaLnBrk="1" hangingPunct="1"/>
            <a:r>
              <a:rPr lang="fr-FR" sz="1700" b="1" smtClean="0">
                <a:solidFill>
                  <a:schemeClr val="hlink"/>
                </a:solidFill>
                <a:sym typeface="Symbol" pitchFamily="18" charset="2"/>
              </a:rPr>
              <a:t>Installations de classe 3 :</a:t>
            </a:r>
            <a:endParaRPr lang="fr-FR" sz="1700" b="1" smtClean="0"/>
          </a:p>
          <a:p>
            <a:pPr lvl="4" eaLnBrk="1" hangingPunct="1"/>
            <a:r>
              <a:rPr lang="fr-FR" sz="1700" smtClean="0"/>
              <a:t>Obligation de déclaration auprès de la commune ;</a:t>
            </a:r>
          </a:p>
          <a:p>
            <a:pPr lvl="4" eaLnBrk="1" hangingPunct="1"/>
            <a:r>
              <a:rPr lang="fr-FR" sz="1700" smtClean="0"/>
              <a:t>Non soumises à permis d’environnement ;</a:t>
            </a:r>
          </a:p>
          <a:p>
            <a:pPr lvl="4" eaLnBrk="1" hangingPunct="1"/>
            <a:r>
              <a:rPr lang="fr-FR" sz="1700" smtClean="0"/>
              <a:t>Obligation de respecter les dispositions présentes dans les </a:t>
            </a:r>
            <a:r>
              <a:rPr lang="fr-FR" sz="1700" u="sng" smtClean="0">
                <a:solidFill>
                  <a:srgbClr val="FF0066"/>
                </a:solidFill>
              </a:rPr>
              <a:t>conditions générales d’exploitation</a:t>
            </a:r>
            <a:r>
              <a:rPr lang="fr-FR" sz="1700" smtClean="0">
                <a:solidFill>
                  <a:srgbClr val="FF0066"/>
                </a:solidFill>
              </a:rPr>
              <a:t>.</a:t>
            </a:r>
            <a:endParaRPr lang="fr-FR" sz="1700" smtClean="0"/>
          </a:p>
          <a:p>
            <a:pPr lvl="4" eaLnBrk="1" hangingPunct="1"/>
            <a:r>
              <a:rPr lang="fr-FR" sz="1700" smtClean="0"/>
              <a:t>Obligation de respecter les dispositions présentes dans des </a:t>
            </a:r>
            <a:r>
              <a:rPr lang="fr-FR" sz="1700" u="sng" smtClean="0">
                <a:solidFill>
                  <a:srgbClr val="996633"/>
                </a:solidFill>
              </a:rPr>
              <a:t>conditions </a:t>
            </a:r>
            <a:r>
              <a:rPr lang="fr-FR" sz="1700" b="1" u="sng" smtClean="0">
                <a:solidFill>
                  <a:srgbClr val="996633"/>
                </a:solidFill>
              </a:rPr>
              <a:t>intégrales</a:t>
            </a:r>
            <a:r>
              <a:rPr lang="fr-FR" sz="1700" smtClean="0"/>
              <a:t> spécifiques.</a:t>
            </a:r>
          </a:p>
          <a:p>
            <a:pPr lvl="4" eaLnBrk="1" hangingPunct="1"/>
            <a:r>
              <a:rPr lang="fr-FR" sz="1700" smtClean="0"/>
              <a:t>Obligation de respecter les </a:t>
            </a:r>
            <a:r>
              <a:rPr lang="fr-FR" sz="1700" u="sng" smtClean="0">
                <a:solidFill>
                  <a:schemeClr val="folHlink"/>
                </a:solidFill>
              </a:rPr>
              <a:t>conditions </a:t>
            </a:r>
            <a:r>
              <a:rPr lang="fr-FR" sz="1700" b="1" u="sng" smtClean="0">
                <a:solidFill>
                  <a:schemeClr val="folHlink"/>
                </a:solidFill>
              </a:rPr>
              <a:t>complémentaires</a:t>
            </a:r>
            <a:r>
              <a:rPr lang="fr-FR" sz="1700" smtClean="0"/>
              <a:t> prescrites par l’autorité compétente.</a:t>
            </a:r>
          </a:p>
          <a:p>
            <a:pPr lvl="4" eaLnBrk="1" hangingPunct="1"/>
            <a:endParaRPr lang="fr-FR" sz="1700" smtClean="0"/>
          </a:p>
          <a:p>
            <a:pPr lvl="3" eaLnBrk="1" hangingPunct="1"/>
            <a:r>
              <a:rPr lang="fr-FR" sz="1700" b="1" smtClean="0">
                <a:solidFill>
                  <a:schemeClr val="hlink"/>
                </a:solidFill>
                <a:sym typeface="Symbol" pitchFamily="18" charset="2"/>
              </a:rPr>
              <a:t>Installations de classe 2 :</a:t>
            </a:r>
            <a:endParaRPr lang="fr-FR" sz="1700" b="1" smtClean="0"/>
          </a:p>
          <a:p>
            <a:pPr lvl="4" eaLnBrk="1" hangingPunct="1"/>
            <a:r>
              <a:rPr lang="fr-FR" sz="1700" smtClean="0"/>
              <a:t>Soumises à permis d’environnement ;</a:t>
            </a:r>
          </a:p>
          <a:p>
            <a:pPr lvl="4" eaLnBrk="1" hangingPunct="1"/>
            <a:r>
              <a:rPr lang="fr-FR" sz="1700" smtClean="0"/>
              <a:t>Obligation de respecter les dispositions présentes dans les </a:t>
            </a:r>
            <a:r>
              <a:rPr lang="fr-FR" sz="1700" u="sng" smtClean="0">
                <a:solidFill>
                  <a:srgbClr val="FF0066"/>
                </a:solidFill>
              </a:rPr>
              <a:t>conditions générales d’exploitation</a:t>
            </a:r>
            <a:r>
              <a:rPr lang="fr-FR" sz="1700" smtClean="0">
                <a:solidFill>
                  <a:srgbClr val="FF0066"/>
                </a:solidFill>
              </a:rPr>
              <a:t>.</a:t>
            </a:r>
            <a:endParaRPr lang="fr-FR" sz="1700" smtClean="0"/>
          </a:p>
          <a:p>
            <a:pPr lvl="4" eaLnBrk="1" hangingPunct="1"/>
            <a:r>
              <a:rPr lang="fr-FR" sz="1700" smtClean="0"/>
              <a:t>Obligation de respecter les dispositions présentes dans des </a:t>
            </a:r>
            <a:r>
              <a:rPr lang="fr-FR" sz="1700" u="sng" smtClean="0">
                <a:solidFill>
                  <a:srgbClr val="996633"/>
                </a:solidFill>
              </a:rPr>
              <a:t>conditions </a:t>
            </a:r>
            <a:r>
              <a:rPr lang="fr-FR" sz="1700" b="1" u="sng" smtClean="0">
                <a:solidFill>
                  <a:srgbClr val="996633"/>
                </a:solidFill>
              </a:rPr>
              <a:t>sectorielles</a:t>
            </a:r>
            <a:r>
              <a:rPr lang="fr-FR" sz="1700" smtClean="0"/>
              <a:t> spécifiques.</a:t>
            </a:r>
          </a:p>
          <a:p>
            <a:pPr lvl="4" eaLnBrk="1" hangingPunct="1"/>
            <a:r>
              <a:rPr lang="fr-FR" sz="1700" smtClean="0"/>
              <a:t>Obligation de respecter les </a:t>
            </a:r>
            <a:r>
              <a:rPr lang="fr-FR" sz="1700" u="sng" smtClean="0">
                <a:solidFill>
                  <a:schemeClr val="folHlink"/>
                </a:solidFill>
              </a:rPr>
              <a:t>conditions </a:t>
            </a:r>
            <a:r>
              <a:rPr lang="fr-FR" sz="1700" b="1" u="sng" smtClean="0">
                <a:solidFill>
                  <a:schemeClr val="folHlink"/>
                </a:solidFill>
              </a:rPr>
              <a:t>particulières</a:t>
            </a:r>
            <a:r>
              <a:rPr lang="fr-FR" sz="1700" smtClean="0"/>
              <a:t> prescrites par l’autorité compétente.</a:t>
            </a:r>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u pied de page 4"/>
          <p:cNvSpPr>
            <a:spLocks noGrp="1"/>
          </p:cNvSpPr>
          <p:nvPr>
            <p:ph type="ftr" sz="quarter" idx="11"/>
          </p:nvPr>
        </p:nvSpPr>
        <p:spPr>
          <a:noFill/>
        </p:spPr>
        <p:txBody>
          <a:bodyPr/>
          <a:lstStyle/>
          <a:p>
            <a:endParaRPr lang="fr-FR" smtClean="0"/>
          </a:p>
        </p:txBody>
      </p:sp>
      <p:sp>
        <p:nvSpPr>
          <p:cNvPr id="48131" name="Espace réservé du numéro de diapositive 5"/>
          <p:cNvSpPr>
            <a:spLocks noGrp="1"/>
          </p:cNvSpPr>
          <p:nvPr>
            <p:ph type="sldNum" sz="quarter" idx="12"/>
          </p:nvPr>
        </p:nvSpPr>
        <p:spPr>
          <a:noFill/>
        </p:spPr>
        <p:txBody>
          <a:bodyPr/>
          <a:lstStyle/>
          <a:p>
            <a:fld id="{DA7189AA-CB51-4587-99FC-DFF3515E0F40}" type="slidenum">
              <a:rPr lang="en-US" smtClean="0"/>
              <a:pPr/>
              <a:t>42</a:t>
            </a:fld>
            <a:endParaRPr lang="en-US" smtClean="0"/>
          </a:p>
        </p:txBody>
      </p:sp>
      <p:sp>
        <p:nvSpPr>
          <p:cNvPr id="48132"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48133" name="Rectangle 3"/>
          <p:cNvSpPr>
            <a:spLocks noGrp="1" noChangeArrowheads="1"/>
          </p:cNvSpPr>
          <p:nvPr>
            <p:ph type="body" idx="1"/>
          </p:nvPr>
        </p:nvSpPr>
        <p:spPr>
          <a:xfrm>
            <a:off x="228600" y="762000"/>
            <a:ext cx="8756650" cy="5410200"/>
          </a:xfrm>
        </p:spPr>
        <p:txBody>
          <a:bodyPr/>
          <a:lstStyle/>
          <a:p>
            <a:pPr lvl="3" eaLnBrk="1" hangingPunct="1"/>
            <a:r>
              <a:rPr lang="fr-FR" sz="1700" u="sng" smtClean="0">
                <a:solidFill>
                  <a:srgbClr val="FF0066"/>
                </a:solidFill>
              </a:rPr>
              <a:t>Conditions générales d’exploitation</a:t>
            </a:r>
            <a:endParaRPr lang="fr-FR" sz="1800" smtClean="0"/>
          </a:p>
          <a:p>
            <a:pPr lvl="4" eaLnBrk="1" hangingPunct="1"/>
            <a:r>
              <a:rPr lang="fr-FR" sz="1700" smtClean="0"/>
              <a:t>Ces conditions s’appliquent à l’ensemble des installations et activités.</a:t>
            </a:r>
            <a:endParaRPr lang="fr-FR" sz="1600" i="1" smtClean="0"/>
          </a:p>
          <a:p>
            <a:pPr lvl="4" eaLnBrk="1" hangingPunct="1"/>
            <a:r>
              <a:rPr lang="fr-FR" sz="1600" i="1" u="sng" smtClean="0"/>
              <a:t>Exemple</a:t>
            </a:r>
            <a:r>
              <a:rPr lang="fr-FR" sz="1600" i="1" smtClean="0"/>
              <a:t> : Les valeurs limites de niveaux de bruit perceptible à l’extérieur d’un établissement classé, quel qu’il soit, sont fixées par les conditions générales.</a:t>
            </a:r>
            <a:endParaRPr lang="fr-FR" sz="1800" i="1" smtClean="0"/>
          </a:p>
          <a:p>
            <a:pPr lvl="4" eaLnBrk="1" hangingPunct="1"/>
            <a:endParaRPr lang="fr-FR" sz="1800" smtClean="0"/>
          </a:p>
          <a:p>
            <a:pPr lvl="3" eaLnBrk="1" hangingPunct="1"/>
            <a:r>
              <a:rPr lang="fr-FR" sz="1700" u="sng" smtClean="0">
                <a:solidFill>
                  <a:srgbClr val="996633"/>
                </a:solidFill>
              </a:rPr>
              <a:t>Conditions intégrales (classe 3) ou sectorielles (classe 2)</a:t>
            </a:r>
            <a:r>
              <a:rPr lang="fr-FR" sz="1700" smtClean="0"/>
              <a:t> </a:t>
            </a:r>
            <a:endParaRPr lang="fr-FR" sz="1800" smtClean="0"/>
          </a:p>
          <a:p>
            <a:pPr lvl="4" eaLnBrk="1" hangingPunct="1"/>
            <a:r>
              <a:rPr lang="fr-FR" sz="1700" smtClean="0"/>
              <a:t>Conditions s’appliquant à des installations et activités spécifiques (font référence à des rubriques de classement spécifiques).</a:t>
            </a:r>
          </a:p>
          <a:p>
            <a:pPr lvl="4" eaLnBrk="1" hangingPunct="1"/>
            <a:r>
              <a:rPr lang="fr-FR" sz="1600" i="1" u="sng" smtClean="0"/>
              <a:t>Exemple 1</a:t>
            </a:r>
            <a:r>
              <a:rPr lang="fr-FR" sz="1600" i="1" smtClean="0"/>
              <a:t> </a:t>
            </a:r>
            <a:r>
              <a:rPr lang="fr-FR" sz="1600" smtClean="0"/>
              <a:t>: Arrêté du Gouvernement wallon portant </a:t>
            </a:r>
            <a:r>
              <a:rPr lang="fr-FR" sz="1600" u="sng" smtClean="0"/>
              <a:t>condition sectorielle</a:t>
            </a:r>
            <a:r>
              <a:rPr lang="fr-FR" sz="1600" smtClean="0"/>
              <a:t> relative à la fabrication du sucre (rubrique 15.83)</a:t>
            </a:r>
          </a:p>
          <a:p>
            <a:pPr lvl="4" eaLnBrk="1" hangingPunct="1"/>
            <a:r>
              <a:rPr lang="fr-FR" sz="1600" u="sng" smtClean="0"/>
              <a:t>Exemple 2</a:t>
            </a:r>
            <a:r>
              <a:rPr lang="fr-FR" sz="1600" smtClean="0"/>
              <a:t> : Arrêté du Gouvernement wallon fixant les conditions intégrales relatives aux bassins de natation visés à la rubrique n° 92.61.01.01.</a:t>
            </a:r>
          </a:p>
          <a:p>
            <a:pPr lvl="3" eaLnBrk="1" hangingPunct="1"/>
            <a:r>
              <a:rPr lang="fr-FR" sz="1700" u="sng" smtClean="0">
                <a:solidFill>
                  <a:schemeClr val="folHlink"/>
                </a:solidFill>
              </a:rPr>
              <a:t>Conditions complémentaires (classe 3) ou particulières (classe 2)</a:t>
            </a:r>
            <a:r>
              <a:rPr lang="fr-FR" sz="1700" smtClean="0"/>
              <a:t> </a:t>
            </a:r>
            <a:r>
              <a:rPr lang="fr-FR" sz="1800" smtClean="0">
                <a:solidFill>
                  <a:schemeClr val="hlink"/>
                </a:solidFill>
                <a:sym typeface="Symbol" pitchFamily="18" charset="2"/>
              </a:rPr>
              <a:t>:</a:t>
            </a:r>
            <a:endParaRPr lang="fr-FR" sz="1800" smtClean="0"/>
          </a:p>
          <a:p>
            <a:pPr lvl="4" eaLnBrk="1" hangingPunct="1"/>
            <a:r>
              <a:rPr lang="fr-FR" sz="1700" smtClean="0"/>
              <a:t>Complètent les prescriptions générales ou intégrales (classe 3) / sectorielles (classe 2).</a:t>
            </a:r>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u pied de page 4"/>
          <p:cNvSpPr>
            <a:spLocks noGrp="1"/>
          </p:cNvSpPr>
          <p:nvPr>
            <p:ph type="ftr" sz="quarter" idx="11"/>
          </p:nvPr>
        </p:nvSpPr>
        <p:spPr>
          <a:noFill/>
        </p:spPr>
        <p:txBody>
          <a:bodyPr/>
          <a:lstStyle/>
          <a:p>
            <a:endParaRPr lang="fr-FR" smtClean="0"/>
          </a:p>
        </p:txBody>
      </p:sp>
      <p:sp>
        <p:nvSpPr>
          <p:cNvPr id="49155" name="Espace réservé du numéro de diapositive 5"/>
          <p:cNvSpPr>
            <a:spLocks noGrp="1"/>
          </p:cNvSpPr>
          <p:nvPr>
            <p:ph type="sldNum" sz="quarter" idx="12"/>
          </p:nvPr>
        </p:nvSpPr>
        <p:spPr>
          <a:noFill/>
        </p:spPr>
        <p:txBody>
          <a:bodyPr/>
          <a:lstStyle/>
          <a:p>
            <a:fld id="{A9F057E9-7A7A-4041-A48C-46D9DCBB361D}" type="slidenum">
              <a:rPr lang="en-US" smtClean="0"/>
              <a:pPr/>
              <a:t>43</a:t>
            </a:fld>
            <a:endParaRPr lang="en-US" smtClean="0"/>
          </a:p>
        </p:txBody>
      </p:sp>
      <p:sp>
        <p:nvSpPr>
          <p:cNvPr id="49156"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49157" name="Rectangle 3"/>
          <p:cNvSpPr>
            <a:spLocks noGrp="1" noChangeArrowheads="1"/>
          </p:cNvSpPr>
          <p:nvPr>
            <p:ph type="body" idx="1"/>
          </p:nvPr>
        </p:nvSpPr>
        <p:spPr>
          <a:xfrm>
            <a:off x="228600" y="685800"/>
            <a:ext cx="8756650" cy="5410200"/>
          </a:xfrm>
        </p:spPr>
        <p:txBody>
          <a:bodyPr/>
          <a:lstStyle/>
          <a:p>
            <a:pPr lvl="1" eaLnBrk="1" hangingPunct="1"/>
            <a:r>
              <a:rPr lang="fr-FR" sz="2000" smtClean="0">
                <a:solidFill>
                  <a:schemeClr val="hlink"/>
                </a:solidFill>
                <a:sym typeface="Symbol" pitchFamily="18" charset="2"/>
              </a:rPr>
              <a:t>Concernant les installations de chauffage central</a:t>
            </a:r>
          </a:p>
          <a:p>
            <a:pPr lvl="2" eaLnBrk="1" hangingPunct="1"/>
            <a:r>
              <a:rPr lang="fr-FR" sz="1800" smtClean="0"/>
              <a:t>Actuellement, en Wallonie, il n’existe </a:t>
            </a:r>
            <a:r>
              <a:rPr lang="fr-FR" sz="1800" u="sng" smtClean="0"/>
              <a:t>pas de conditions sectorielles ou de conditions intégrales</a:t>
            </a:r>
            <a:r>
              <a:rPr lang="fr-FR" sz="1800" smtClean="0"/>
              <a:t>  (c-à-d correspondant aux rubriques 40 30 04 01 et 40 30 04 02).</a:t>
            </a:r>
          </a:p>
          <a:p>
            <a:pPr lvl="3" eaLnBrk="1" hangingPunct="1"/>
            <a:r>
              <a:rPr lang="fr-FR" sz="1800" smtClean="0"/>
              <a:t>Donc pas de conditions spécifiques applicables à l’ensemble des installations classées (c-à-d dont Pn &gt; 100 kW) via la réglementation sur le permis d’environnement.</a:t>
            </a:r>
          </a:p>
          <a:p>
            <a:pPr lvl="3" eaLnBrk="1" hangingPunct="1"/>
            <a:endParaRPr lang="fr-FR" sz="1800" smtClean="0"/>
          </a:p>
          <a:p>
            <a:pPr lvl="2" eaLnBrk="1" hangingPunct="1"/>
            <a:r>
              <a:rPr lang="fr-FR" sz="1800" smtClean="0"/>
              <a:t>MAIS des </a:t>
            </a:r>
            <a:r>
              <a:rPr lang="fr-FR" sz="1800" u="sng" smtClean="0"/>
              <a:t>conditions particulières</a:t>
            </a:r>
            <a:r>
              <a:rPr lang="fr-FR" sz="1800" smtClean="0"/>
              <a:t> (classe 2) sont fréquemment adoptées lorsque la puissance nominale (Pn) est </a:t>
            </a:r>
            <a:r>
              <a:rPr lang="fr-FR" sz="1800" smtClean="0">
                <a:sym typeface="Symbol" pitchFamily="18" charset="2"/>
              </a:rPr>
              <a:t> 400 kW (dans le cadre de la demande de permis d’environnement).</a:t>
            </a:r>
          </a:p>
          <a:p>
            <a:pPr lvl="3" eaLnBrk="1" hangingPunct="1"/>
            <a:r>
              <a:rPr lang="fr-FR" sz="1800" smtClean="0"/>
              <a:t>Soit parce qu’il s’agit d’une installation de Pn </a:t>
            </a:r>
            <a:r>
              <a:rPr lang="fr-FR" sz="1800" smtClean="0">
                <a:sym typeface="Symbol" pitchFamily="18" charset="2"/>
              </a:rPr>
              <a:t></a:t>
            </a:r>
            <a:r>
              <a:rPr lang="fr-FR" sz="1800" smtClean="0"/>
              <a:t> 2 MW (rubrique 40.30.04.02, donc classe 2)</a:t>
            </a:r>
          </a:p>
          <a:p>
            <a:pPr lvl="3" eaLnBrk="1" hangingPunct="1"/>
            <a:r>
              <a:rPr lang="fr-FR" sz="1800" smtClean="0"/>
              <a:t>Soit parce que la demande de permis comprend également d’autres installations ou activités de classe 1 ou 2 (p. exemple un parc de stationnement ou une installation de production de froid).</a:t>
            </a:r>
          </a:p>
          <a:p>
            <a:pPr lvl="4" eaLnBrk="1" hangingPunct="1"/>
            <a:r>
              <a:rPr lang="fr-FR" sz="1400" smtClean="0"/>
              <a:t>L’établissement contenant ces différentes activités / installations est alors globalement soumis à permis d’environnement.</a:t>
            </a:r>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Espace réservé du pied de page 4"/>
          <p:cNvSpPr>
            <a:spLocks noGrp="1"/>
          </p:cNvSpPr>
          <p:nvPr>
            <p:ph type="ftr" sz="quarter" idx="11"/>
          </p:nvPr>
        </p:nvSpPr>
        <p:spPr>
          <a:noFill/>
        </p:spPr>
        <p:txBody>
          <a:bodyPr/>
          <a:lstStyle/>
          <a:p>
            <a:endParaRPr lang="fr-FR" smtClean="0"/>
          </a:p>
        </p:txBody>
      </p:sp>
      <p:sp>
        <p:nvSpPr>
          <p:cNvPr id="50179" name="Espace réservé du numéro de diapositive 5"/>
          <p:cNvSpPr>
            <a:spLocks noGrp="1"/>
          </p:cNvSpPr>
          <p:nvPr>
            <p:ph type="sldNum" sz="quarter" idx="12"/>
          </p:nvPr>
        </p:nvSpPr>
        <p:spPr>
          <a:noFill/>
        </p:spPr>
        <p:txBody>
          <a:bodyPr/>
          <a:lstStyle/>
          <a:p>
            <a:fld id="{93464084-122F-4728-9994-B7B0F3A5D7A3}" type="slidenum">
              <a:rPr lang="en-US" smtClean="0"/>
              <a:pPr/>
              <a:t>44</a:t>
            </a:fld>
            <a:endParaRPr lang="en-US" smtClean="0"/>
          </a:p>
        </p:txBody>
      </p:sp>
      <p:sp>
        <p:nvSpPr>
          <p:cNvPr id="50180" name="Rectangle 2"/>
          <p:cNvSpPr>
            <a:spLocks noGrp="1" noChangeArrowheads="1"/>
          </p:cNvSpPr>
          <p:nvPr>
            <p:ph type="title"/>
          </p:nvPr>
        </p:nvSpPr>
        <p:spPr/>
        <p:txBody>
          <a:bodyPr/>
          <a:lstStyle/>
          <a:p>
            <a:pPr eaLnBrk="1" hangingPunct="1"/>
            <a:r>
              <a:rPr lang="fr-FR" smtClean="0"/>
              <a:t>4. Le permis d’environnement</a:t>
            </a:r>
            <a:endParaRPr lang="en-US" smtClean="0"/>
          </a:p>
        </p:txBody>
      </p:sp>
      <p:sp>
        <p:nvSpPr>
          <p:cNvPr id="50181" name="Rectangle 3"/>
          <p:cNvSpPr>
            <a:spLocks noGrp="1" noChangeArrowheads="1"/>
          </p:cNvSpPr>
          <p:nvPr>
            <p:ph type="body" idx="1"/>
          </p:nvPr>
        </p:nvSpPr>
        <p:spPr>
          <a:xfrm>
            <a:off x="228600" y="685800"/>
            <a:ext cx="8756650" cy="5410200"/>
          </a:xfrm>
        </p:spPr>
        <p:txBody>
          <a:bodyPr/>
          <a:lstStyle/>
          <a:p>
            <a:pPr eaLnBrk="1" hangingPunct="1"/>
            <a:endParaRPr lang="fr-FR" smtClean="0"/>
          </a:p>
          <a:p>
            <a:pPr lvl="2" eaLnBrk="1" hangingPunct="1"/>
            <a:r>
              <a:rPr lang="fr-FR" sz="1800" smtClean="0"/>
              <a:t>Par exemple, pour des installations de chauffage de 500 kW alimentées au gaz naturel, lorsque des conditions particulières sont prescrites, elles comportent fréquemment les valeurs limites d’émission en cheminée suivantes : </a:t>
            </a:r>
            <a:br>
              <a:rPr lang="fr-FR" sz="1800" smtClean="0"/>
            </a:br>
            <a:r>
              <a:rPr lang="fr-FR" sz="1800" smtClean="0"/>
              <a:t>150 mg/Nm</a:t>
            </a:r>
            <a:r>
              <a:rPr lang="fr-FR" sz="1800" baseline="30000" smtClean="0"/>
              <a:t>3</a:t>
            </a:r>
            <a:r>
              <a:rPr lang="fr-FR" sz="1800" smtClean="0"/>
              <a:t> de NOx et </a:t>
            </a:r>
            <a:br>
              <a:rPr lang="fr-FR" sz="1800" smtClean="0"/>
            </a:br>
            <a:r>
              <a:rPr lang="fr-FR" sz="1800" smtClean="0"/>
              <a:t>100 mg/ Nm</a:t>
            </a:r>
            <a:r>
              <a:rPr lang="fr-FR" sz="1800" baseline="30000" smtClean="0"/>
              <a:t>3</a:t>
            </a:r>
            <a:r>
              <a:rPr lang="fr-FR" sz="1800" smtClean="0"/>
              <a:t> de CO </a:t>
            </a:r>
            <a:br>
              <a:rPr lang="fr-FR" sz="1800" smtClean="0"/>
            </a:br>
            <a:r>
              <a:rPr lang="fr-FR" sz="1800" smtClean="0"/>
              <a:t>(Pour une teneur de référence en O</a:t>
            </a:r>
            <a:r>
              <a:rPr lang="fr-FR" sz="1800" baseline="-25000" smtClean="0"/>
              <a:t>2</a:t>
            </a:r>
            <a:r>
              <a:rPr lang="fr-FR" sz="1800" smtClean="0"/>
              <a:t> de 3%).</a:t>
            </a:r>
          </a:p>
          <a:p>
            <a:pPr lvl="2" eaLnBrk="1" hangingPunct="1"/>
            <a:endParaRPr lang="fr-FR" sz="1800" smtClean="0"/>
          </a:p>
          <a:p>
            <a:pPr lvl="2" eaLnBrk="1" hangingPunct="1"/>
            <a:r>
              <a:rPr lang="fr-FR" sz="1800" smtClean="0"/>
              <a:t>ATTENTION : le contrôle du respect de ces valeurs limites ne peut être effectué par le technicien agréé mais exclusivement par des laboratoires agréés par la Région wallonne pour le contrôle de la qualité de l’air. </a:t>
            </a:r>
          </a:p>
          <a:p>
            <a:pPr lvl="3" eaLnBrk="1" hangingPunct="1"/>
            <a:endParaRPr lang="fr-FR" smtClean="0"/>
          </a:p>
          <a:p>
            <a:pPr lvl="1" eaLnBrk="1" hangingPunct="1"/>
            <a:endParaRPr lang="fr-FR" sz="70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b="1" smtClean="0"/>
              <a:t>5.	L’Arrêté du Gouvernement wallon du 29 janvier 2009 relatif aux installations de chauffage central </a:t>
            </a:r>
            <a:br>
              <a:rPr lang="fr-FR" b="1" smtClean="0"/>
            </a:br>
            <a:endParaRPr lang="en-GB"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u pied de page 4"/>
          <p:cNvSpPr>
            <a:spLocks noGrp="1"/>
          </p:cNvSpPr>
          <p:nvPr>
            <p:ph type="ftr" sz="quarter" idx="11"/>
          </p:nvPr>
        </p:nvSpPr>
        <p:spPr>
          <a:noFill/>
        </p:spPr>
        <p:txBody>
          <a:bodyPr/>
          <a:lstStyle/>
          <a:p>
            <a:endParaRPr lang="fr-FR" smtClean="0"/>
          </a:p>
        </p:txBody>
      </p:sp>
      <p:sp>
        <p:nvSpPr>
          <p:cNvPr id="52227" name="Espace réservé du numéro de diapositive 5"/>
          <p:cNvSpPr>
            <a:spLocks noGrp="1"/>
          </p:cNvSpPr>
          <p:nvPr>
            <p:ph type="sldNum" sz="quarter" idx="12"/>
          </p:nvPr>
        </p:nvSpPr>
        <p:spPr>
          <a:noFill/>
        </p:spPr>
        <p:txBody>
          <a:bodyPr/>
          <a:lstStyle/>
          <a:p>
            <a:fld id="{1742EE73-0888-4B32-8901-F2C15C22851E}" type="slidenum">
              <a:rPr lang="en-US" smtClean="0"/>
              <a:pPr/>
              <a:t>46</a:t>
            </a:fld>
            <a:endParaRPr lang="en-US" smtClean="0"/>
          </a:p>
        </p:txBody>
      </p:sp>
      <p:sp>
        <p:nvSpPr>
          <p:cNvPr id="52228" name="Rectangle 2"/>
          <p:cNvSpPr>
            <a:spLocks noGrp="1" noChangeArrowheads="1"/>
          </p:cNvSpPr>
          <p:nvPr>
            <p:ph type="title"/>
          </p:nvPr>
        </p:nvSpPr>
        <p:spPr/>
        <p:txBody>
          <a:bodyPr/>
          <a:lstStyle/>
          <a:p>
            <a:pPr eaLnBrk="1" hangingPunct="1"/>
            <a:endParaRPr lang="fr-FR" smtClean="0"/>
          </a:p>
        </p:txBody>
      </p:sp>
      <p:sp>
        <p:nvSpPr>
          <p:cNvPr id="52229" name="Rectangle 3"/>
          <p:cNvSpPr>
            <a:spLocks noGrp="1" noChangeArrowheads="1"/>
          </p:cNvSpPr>
          <p:nvPr>
            <p:ph type="body" idx="1"/>
          </p:nvPr>
        </p:nvSpPr>
        <p:spPr>
          <a:xfrm>
            <a:off x="228600" y="981075"/>
            <a:ext cx="8756650" cy="5114925"/>
          </a:xfrm>
        </p:spPr>
        <p:txBody>
          <a:bodyPr/>
          <a:lstStyle/>
          <a:p>
            <a:pPr eaLnBrk="1" hangingPunct="1"/>
            <a:r>
              <a:rPr lang="fr-FR" sz="2400" dirty="0" smtClean="0">
                <a:solidFill>
                  <a:srgbClr val="072966"/>
                </a:solidFill>
              </a:rPr>
              <a:t>Arrêté du Gouvernement du wallon du 29 janvier 2009 tendant à prévenir la pollution atmosphérique provoquée par les installations de chauffage central destinées au chauffage de bâtiments ou à la production d'eau chaude sanitaire et à réduire leur consommation énergétique (M.B. du 19/05/2009). </a:t>
            </a:r>
          </a:p>
          <a:p>
            <a:pPr eaLnBrk="1" hangingPunct="1"/>
            <a:r>
              <a:rPr lang="fr-FR" sz="2400" dirty="0" smtClean="0">
                <a:solidFill>
                  <a:srgbClr val="072966"/>
                </a:solidFill>
              </a:rPr>
              <a:t>Modifié par l’arrêté du Gouvernement wallon du 18 juin 2009 (M.B. 20/07/2009).</a:t>
            </a:r>
          </a:p>
          <a:p>
            <a:pPr eaLnBrk="1" hangingPunct="1"/>
            <a:r>
              <a:rPr lang="fr-FR" sz="2400" dirty="0" smtClean="0">
                <a:solidFill>
                  <a:srgbClr val="072966"/>
                </a:solidFill>
              </a:rPr>
              <a:t>Modifié par l’arrêté du Gouvernement wallon du 28 avril 2011 (M.B. 05/05/2011).</a:t>
            </a:r>
          </a:p>
          <a:p>
            <a:pPr eaLnBrk="1" hangingPunct="1"/>
            <a:r>
              <a:rPr lang="fr-FR" sz="2400" dirty="0" smtClean="0">
                <a:solidFill>
                  <a:srgbClr val="072966"/>
                </a:solidFill>
              </a:rPr>
              <a:t>Modifié par l’arrêté du Gouvernement wallon du 15 mai 2014 (M.B. 25/07/2014)</a:t>
            </a:r>
          </a:p>
          <a:p>
            <a:pPr eaLnBrk="1" hangingPunct="1"/>
            <a:endParaRPr lang="fr-FR" sz="1000" dirty="0" smtClean="0"/>
          </a:p>
          <a:p>
            <a:pPr eaLnBrk="1" hangingPunct="1"/>
            <a:r>
              <a:rPr lang="fr-FR" sz="1600" dirty="0" smtClean="0">
                <a:hlinkClick r:id="rId3" action="ppaction://hlinkfile"/>
              </a:rPr>
              <a:t>Version consolidée : cliquez ici</a:t>
            </a:r>
            <a:endParaRPr lang="fr-FR" sz="1600" dirty="0" smtClean="0"/>
          </a:p>
          <a:p>
            <a:pPr lvl="1" eaLnBrk="1" hangingPunct="1"/>
            <a:endParaRPr lang="fr-FR" sz="700"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dirty="0" smtClean="0"/>
              <a:t/>
            </a:r>
            <a:br>
              <a:rPr lang="fr-FR" dirty="0" smtClean="0"/>
            </a:br>
            <a:r>
              <a:rPr lang="fr-FR" dirty="0" smtClean="0"/>
              <a:t/>
            </a:r>
            <a:br>
              <a:rPr lang="fr-FR" dirty="0" smtClean="0"/>
            </a:br>
            <a:r>
              <a:rPr lang="fr-FR" dirty="0" smtClean="0"/>
              <a:t/>
            </a:r>
            <a:br>
              <a:rPr lang="fr-FR" dirty="0" smtClean="0"/>
            </a:br>
            <a:r>
              <a:rPr lang="fr-FR" dirty="0" smtClean="0"/>
              <a:t>5.0. </a:t>
            </a:r>
            <a:r>
              <a:rPr lang="fr-FR" smtClean="0"/>
              <a:t>Entrée en vigueur</a:t>
            </a:r>
            <a:r>
              <a:rPr lang="fr-FR" b="1" smtClean="0"/>
              <a:t/>
            </a:r>
            <a:br>
              <a:rPr lang="fr-FR" b="1" smtClean="0"/>
            </a:br>
            <a:endParaRPr lang="en-GB"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u pied de page 4"/>
          <p:cNvSpPr>
            <a:spLocks noGrp="1"/>
          </p:cNvSpPr>
          <p:nvPr>
            <p:ph type="ftr" sz="quarter" idx="11"/>
          </p:nvPr>
        </p:nvSpPr>
        <p:spPr>
          <a:noFill/>
        </p:spPr>
        <p:txBody>
          <a:bodyPr/>
          <a:lstStyle/>
          <a:p>
            <a:endParaRPr lang="fr-FR" smtClean="0"/>
          </a:p>
        </p:txBody>
      </p:sp>
      <p:sp>
        <p:nvSpPr>
          <p:cNvPr id="54275" name="Espace réservé du numéro de diapositive 5"/>
          <p:cNvSpPr>
            <a:spLocks noGrp="1"/>
          </p:cNvSpPr>
          <p:nvPr>
            <p:ph type="sldNum" sz="quarter" idx="12"/>
          </p:nvPr>
        </p:nvSpPr>
        <p:spPr>
          <a:noFill/>
        </p:spPr>
        <p:txBody>
          <a:bodyPr/>
          <a:lstStyle/>
          <a:p>
            <a:fld id="{F038E8CF-815C-4A20-B83A-FC8E44C7E36A}" type="slidenum">
              <a:rPr lang="en-US" smtClean="0"/>
              <a:pPr/>
              <a:t>48</a:t>
            </a:fld>
            <a:endParaRPr lang="en-US" smtClean="0"/>
          </a:p>
        </p:txBody>
      </p:sp>
      <p:sp>
        <p:nvSpPr>
          <p:cNvPr id="54276" name="Rectangle 2"/>
          <p:cNvSpPr>
            <a:spLocks noGrp="1" noChangeArrowheads="1"/>
          </p:cNvSpPr>
          <p:nvPr>
            <p:ph type="title"/>
          </p:nvPr>
        </p:nvSpPr>
        <p:spPr/>
        <p:txBody>
          <a:bodyPr/>
          <a:lstStyle/>
          <a:p>
            <a:pPr eaLnBrk="1" hangingPunct="1"/>
            <a:r>
              <a:rPr lang="fr-FR" smtClean="0"/>
              <a:t>5.0. Entrée en vigueur</a:t>
            </a:r>
            <a:endParaRPr lang="en-US" smtClean="0"/>
          </a:p>
        </p:txBody>
      </p:sp>
      <p:sp>
        <p:nvSpPr>
          <p:cNvPr id="54277" name="Rectangle 3"/>
          <p:cNvSpPr>
            <a:spLocks noGrp="1" noChangeArrowheads="1"/>
          </p:cNvSpPr>
          <p:nvPr>
            <p:ph type="body" idx="1"/>
          </p:nvPr>
        </p:nvSpPr>
        <p:spPr>
          <a:xfrm>
            <a:off x="228600" y="685800"/>
            <a:ext cx="8756650" cy="5410200"/>
          </a:xfrm>
        </p:spPr>
        <p:txBody>
          <a:bodyPr/>
          <a:lstStyle/>
          <a:p>
            <a:pPr eaLnBrk="1" hangingPunct="1"/>
            <a:endParaRPr lang="fr-FR" smtClean="0"/>
          </a:p>
          <a:p>
            <a:pPr eaLnBrk="1" hangingPunct="1"/>
            <a:r>
              <a:rPr lang="fr-FR" smtClean="0">
                <a:solidFill>
                  <a:schemeClr val="tx1"/>
                </a:solidFill>
              </a:rPr>
              <a:t>A l’exception de certains articles dont l’entrée en vigueur est ultérieure du fait de dispositions transitoires (2011 à 2013), l’arrêté est entré en application le 29 mai 2009.</a:t>
            </a:r>
          </a:p>
          <a:p>
            <a:pPr eaLnBrk="1" hangingPunct="1"/>
            <a:endParaRPr lang="fr-FR" smtClean="0">
              <a:solidFill>
                <a:schemeClr val="tx1"/>
              </a:solidFill>
            </a:endParaRPr>
          </a:p>
          <a:p>
            <a:pPr eaLnBrk="1" hangingPunct="1"/>
            <a:r>
              <a:rPr lang="fr-FR" smtClean="0">
                <a:solidFill>
                  <a:schemeClr val="tx1"/>
                </a:solidFill>
              </a:rPr>
              <a:t>L’arrêté royal du 6 janvier 1978 tendant à prévenir la pollution atmosphérique lors du chauffage de bâtiments à l’aide de combustibles solides ou liquides est abrogé.</a:t>
            </a:r>
          </a:p>
          <a:p>
            <a:pPr eaLnBrk="1" hangingPunct="1"/>
            <a:endParaRPr lang="fr-FR" smtClean="0">
              <a:solidFill>
                <a:srgbClr val="FF0066"/>
              </a:solidFill>
            </a:endParaRPr>
          </a:p>
          <a:p>
            <a:pPr lvl="1" eaLnBrk="1" hangingPunct="1"/>
            <a:endParaRPr lang="fr-FR" sz="70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5.1. Installations visées par l’AGW</a:t>
            </a:r>
            <a:r>
              <a:rPr lang="fr-FR" b="1" smtClean="0"/>
              <a:t/>
            </a:r>
            <a:br>
              <a:rPr lang="fr-FR" b="1" smtClean="0"/>
            </a:br>
            <a:endParaRPr lang="en-GB"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u pied de page 4"/>
          <p:cNvSpPr>
            <a:spLocks noGrp="1"/>
          </p:cNvSpPr>
          <p:nvPr>
            <p:ph type="ftr" sz="quarter" idx="11"/>
          </p:nvPr>
        </p:nvSpPr>
        <p:spPr>
          <a:noFill/>
        </p:spPr>
        <p:txBody>
          <a:bodyPr/>
          <a:lstStyle/>
          <a:p>
            <a:endParaRPr lang="fr-FR" smtClean="0"/>
          </a:p>
        </p:txBody>
      </p:sp>
      <p:sp>
        <p:nvSpPr>
          <p:cNvPr id="10243" name="Espace réservé du numéro de diapositive 5"/>
          <p:cNvSpPr>
            <a:spLocks noGrp="1"/>
          </p:cNvSpPr>
          <p:nvPr>
            <p:ph type="sldNum" sz="quarter" idx="12"/>
          </p:nvPr>
        </p:nvSpPr>
        <p:spPr>
          <a:noFill/>
        </p:spPr>
        <p:txBody>
          <a:bodyPr/>
          <a:lstStyle/>
          <a:p>
            <a:fld id="{C210C309-A6C4-42DF-933F-53A65D777BEE}" type="slidenum">
              <a:rPr lang="en-US" smtClean="0"/>
              <a:pPr/>
              <a:t>5</a:t>
            </a:fld>
            <a:endParaRPr lang="en-US" smtClean="0"/>
          </a:p>
        </p:txBody>
      </p:sp>
      <p:sp>
        <p:nvSpPr>
          <p:cNvPr id="10244" name="Rectangle 1027"/>
          <p:cNvSpPr>
            <a:spLocks noGrp="1" noChangeArrowheads="1"/>
          </p:cNvSpPr>
          <p:nvPr>
            <p:ph type="body" idx="1"/>
          </p:nvPr>
        </p:nvSpPr>
        <p:spPr>
          <a:xfrm>
            <a:off x="228600" y="838200"/>
            <a:ext cx="8756650" cy="4953000"/>
          </a:xfrm>
        </p:spPr>
        <p:txBody>
          <a:bodyPr/>
          <a:lstStyle/>
          <a:p>
            <a:pPr eaLnBrk="1" hangingPunct="1"/>
            <a:r>
              <a:rPr lang="fr-FR" smtClean="0">
                <a:solidFill>
                  <a:schemeClr val="tx1"/>
                </a:solidFill>
              </a:rPr>
              <a:t>Générateur de chaleur = Installation de combustion </a:t>
            </a:r>
          </a:p>
          <a:p>
            <a:pPr lvl="1" eaLnBrk="1" hangingPunct="1"/>
            <a:endParaRPr lang="fr-FR" sz="1000" smtClean="0">
              <a:sym typeface="Symbol" pitchFamily="18" charset="2"/>
            </a:endParaRPr>
          </a:p>
          <a:p>
            <a:pPr lvl="1" eaLnBrk="1" hangingPunct="1"/>
            <a:r>
              <a:rPr lang="fr-FR" smtClean="0">
                <a:sym typeface="Symbol" pitchFamily="18" charset="2"/>
              </a:rPr>
              <a:t></a:t>
            </a:r>
            <a:r>
              <a:rPr lang="fr-FR" smtClean="0"/>
              <a:t> </a:t>
            </a:r>
            <a:r>
              <a:rPr lang="fr-FR" smtClean="0">
                <a:solidFill>
                  <a:srgbClr val="FF0066"/>
                </a:solidFill>
              </a:rPr>
              <a:t>Consomme de l’énergie</a:t>
            </a:r>
            <a:r>
              <a:rPr lang="fr-FR" smtClean="0"/>
              <a:t>.</a:t>
            </a:r>
          </a:p>
          <a:p>
            <a:pPr lvl="1" eaLnBrk="1" hangingPunct="1"/>
            <a:endParaRPr lang="fr-FR" smtClean="0"/>
          </a:p>
          <a:p>
            <a:pPr lvl="2" eaLnBrk="1" hangingPunct="1"/>
            <a:r>
              <a:rPr lang="fr-FR" smtClean="0"/>
              <a:t>Or les ressources énergétiques fossiles sont limitées.</a:t>
            </a:r>
          </a:p>
          <a:p>
            <a:pPr lvl="4" eaLnBrk="1" hangingPunct="1"/>
            <a:endParaRPr lang="fr-FR" smtClean="0"/>
          </a:p>
          <a:p>
            <a:pPr lvl="2" eaLnBrk="1" hangingPunct="1"/>
            <a:r>
              <a:rPr lang="fr-FR" smtClean="0"/>
              <a:t>La consommation de gasoil et de gaz par les équipements de chauffage participe à la problématique de la dépendance énergétique de la Belgique vis-à-vis des pays producteurs.</a:t>
            </a:r>
            <a:endParaRPr lang="fr-FR" smtClean="0">
              <a:solidFill>
                <a:srgbClr val="FF0066"/>
              </a:solidFill>
            </a:endParaRPr>
          </a:p>
        </p:txBody>
      </p:sp>
      <p:sp>
        <p:nvSpPr>
          <p:cNvPr id="10245" name="Rectangle 1026"/>
          <p:cNvSpPr>
            <a:spLocks noGrp="1" noChangeArrowheads="1"/>
          </p:cNvSpPr>
          <p:nvPr>
            <p:ph type="title"/>
          </p:nvPr>
        </p:nvSpPr>
        <p:spPr/>
        <p:txBody>
          <a:bodyPr/>
          <a:lstStyle/>
          <a:p>
            <a:pPr eaLnBrk="1" hangingPunct="1"/>
            <a:r>
              <a:rPr lang="fr-FR" smtClean="0"/>
              <a:t>1. Problématique énergie-environnement</a:t>
            </a:r>
            <a:endParaRPr 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u pied de page 4"/>
          <p:cNvSpPr>
            <a:spLocks noGrp="1"/>
          </p:cNvSpPr>
          <p:nvPr>
            <p:ph type="ftr" sz="quarter" idx="11"/>
          </p:nvPr>
        </p:nvSpPr>
        <p:spPr>
          <a:noFill/>
        </p:spPr>
        <p:txBody>
          <a:bodyPr/>
          <a:lstStyle/>
          <a:p>
            <a:endParaRPr lang="fr-FR" smtClean="0"/>
          </a:p>
        </p:txBody>
      </p:sp>
      <p:sp>
        <p:nvSpPr>
          <p:cNvPr id="56323" name="Espace réservé du numéro de diapositive 5"/>
          <p:cNvSpPr>
            <a:spLocks noGrp="1"/>
          </p:cNvSpPr>
          <p:nvPr>
            <p:ph type="sldNum" sz="quarter" idx="12"/>
          </p:nvPr>
        </p:nvSpPr>
        <p:spPr>
          <a:noFill/>
        </p:spPr>
        <p:txBody>
          <a:bodyPr/>
          <a:lstStyle/>
          <a:p>
            <a:fld id="{D0C6A0DC-1812-4835-95C0-04F08F1373FA}" type="slidenum">
              <a:rPr lang="en-US" smtClean="0"/>
              <a:pPr/>
              <a:t>50</a:t>
            </a:fld>
            <a:endParaRPr lang="en-US" smtClean="0"/>
          </a:p>
        </p:txBody>
      </p:sp>
      <p:sp>
        <p:nvSpPr>
          <p:cNvPr id="56324" name="Rectangle 2"/>
          <p:cNvSpPr>
            <a:spLocks noGrp="1" noChangeArrowheads="1"/>
          </p:cNvSpPr>
          <p:nvPr>
            <p:ph type="title"/>
          </p:nvPr>
        </p:nvSpPr>
        <p:spPr/>
        <p:txBody>
          <a:bodyPr/>
          <a:lstStyle/>
          <a:p>
            <a:pPr eaLnBrk="1" hangingPunct="1"/>
            <a:r>
              <a:rPr lang="fr-FR" smtClean="0"/>
              <a:t>5.1. AGW 2009 Installations visées</a:t>
            </a:r>
            <a:endParaRPr lang="en-US" smtClean="0"/>
          </a:p>
        </p:txBody>
      </p:sp>
      <p:sp>
        <p:nvSpPr>
          <p:cNvPr id="56325" name="Rectangle 3"/>
          <p:cNvSpPr>
            <a:spLocks noGrp="1" noChangeArrowheads="1"/>
          </p:cNvSpPr>
          <p:nvPr>
            <p:ph type="body" idx="1"/>
          </p:nvPr>
        </p:nvSpPr>
        <p:spPr>
          <a:xfrm>
            <a:off x="228600" y="533400"/>
            <a:ext cx="8756650" cy="5410200"/>
          </a:xfrm>
        </p:spPr>
        <p:txBody>
          <a:bodyPr/>
          <a:lstStyle/>
          <a:p>
            <a:pPr eaLnBrk="1" hangingPunct="1"/>
            <a:endParaRPr lang="fr-FR" smtClean="0"/>
          </a:p>
          <a:p>
            <a:pPr eaLnBrk="1" hangingPunct="1"/>
            <a:r>
              <a:rPr lang="fr-FR" smtClean="0">
                <a:solidFill>
                  <a:schemeClr val="tx1"/>
                </a:solidFill>
              </a:rPr>
              <a:t>Installation composée d'au moins un générateur de chaleur alimenté en combustibles liquides, solide, gazeux, et dans lequel :</a:t>
            </a:r>
          </a:p>
          <a:p>
            <a:pPr lvl="1" eaLnBrk="1" hangingPunct="1"/>
            <a:r>
              <a:rPr lang="fr-FR" smtClean="0"/>
              <a:t>le fluide caloporteur est de l'eau, de la vapeur basse pression ou de l'huile thermique permettant la distribution de la chaleur vers les différentes parties d'un bâtiment devant être chauffé, ou</a:t>
            </a:r>
          </a:p>
          <a:p>
            <a:pPr lvl="1" eaLnBrk="1" hangingPunct="1"/>
            <a:r>
              <a:rPr lang="fr-FR" smtClean="0"/>
              <a:t>la chaleur est transmise vers un dispositif de stockage d'eau chaude sanitaire.</a:t>
            </a:r>
          </a:p>
          <a:p>
            <a:pPr lvl="1" eaLnBrk="1" hangingPunct="1"/>
            <a:r>
              <a:rPr lang="fr-FR" smtClean="0">
                <a:solidFill>
                  <a:srgbClr val="FF3300"/>
                </a:solidFill>
              </a:rPr>
              <a:t>ATTENTION</a:t>
            </a:r>
            <a:r>
              <a:rPr lang="fr-FR" smtClean="0"/>
              <a:t> : Contrairement au permis d’environnement et à la directive PEB (2010/31), il n’y a pas de seuil de puissance pour être visé par cette réglementation.</a:t>
            </a:r>
            <a:endParaRPr lang="fr-FR" sz="700"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5.2. Agrément des techniciens</a:t>
            </a:r>
            <a:r>
              <a:rPr lang="fr-FR" b="1" smtClean="0"/>
              <a:t/>
            </a:r>
            <a:br>
              <a:rPr lang="fr-FR" b="1" smtClean="0"/>
            </a:br>
            <a:endParaRPr lang="en-GB"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u pied de page 4"/>
          <p:cNvSpPr>
            <a:spLocks noGrp="1"/>
          </p:cNvSpPr>
          <p:nvPr>
            <p:ph type="ftr" sz="quarter" idx="11"/>
          </p:nvPr>
        </p:nvSpPr>
        <p:spPr>
          <a:noFill/>
        </p:spPr>
        <p:txBody>
          <a:bodyPr/>
          <a:lstStyle/>
          <a:p>
            <a:endParaRPr lang="fr-FR" smtClean="0"/>
          </a:p>
        </p:txBody>
      </p:sp>
      <p:sp>
        <p:nvSpPr>
          <p:cNvPr id="58371" name="Espace réservé du numéro de diapositive 5"/>
          <p:cNvSpPr>
            <a:spLocks noGrp="1"/>
          </p:cNvSpPr>
          <p:nvPr>
            <p:ph type="sldNum" sz="quarter" idx="12"/>
          </p:nvPr>
        </p:nvSpPr>
        <p:spPr>
          <a:noFill/>
        </p:spPr>
        <p:txBody>
          <a:bodyPr/>
          <a:lstStyle/>
          <a:p>
            <a:fld id="{9A685920-A7D7-405B-BB98-7F718AD8F941}" type="slidenum">
              <a:rPr lang="en-US" smtClean="0"/>
              <a:pPr/>
              <a:t>52</a:t>
            </a:fld>
            <a:endParaRPr lang="en-US" smtClean="0"/>
          </a:p>
        </p:txBody>
      </p:sp>
      <p:sp>
        <p:nvSpPr>
          <p:cNvPr id="58372" name="Rectangle 2"/>
          <p:cNvSpPr>
            <a:spLocks noGrp="1" noChangeArrowheads="1"/>
          </p:cNvSpPr>
          <p:nvPr>
            <p:ph type="title"/>
          </p:nvPr>
        </p:nvSpPr>
        <p:spPr/>
        <p:txBody>
          <a:bodyPr/>
          <a:lstStyle/>
          <a:p>
            <a:pPr eaLnBrk="1" hangingPunct="1"/>
            <a:r>
              <a:rPr lang="fr-FR" smtClean="0"/>
              <a:t>5.2. Agrément des techniciens</a:t>
            </a:r>
            <a:endParaRPr lang="en-US" smtClean="0"/>
          </a:p>
        </p:txBody>
      </p:sp>
      <p:sp>
        <p:nvSpPr>
          <p:cNvPr id="58373" name="Rectangle 3"/>
          <p:cNvSpPr>
            <a:spLocks noGrp="1" noChangeArrowheads="1"/>
          </p:cNvSpPr>
          <p:nvPr>
            <p:ph type="body" idx="1"/>
          </p:nvPr>
        </p:nvSpPr>
        <p:spPr>
          <a:xfrm>
            <a:off x="228600" y="765175"/>
            <a:ext cx="8756650" cy="5330825"/>
          </a:xfrm>
        </p:spPr>
        <p:txBody>
          <a:bodyPr/>
          <a:lstStyle/>
          <a:p>
            <a:pPr eaLnBrk="1" hangingPunct="1"/>
            <a:r>
              <a:rPr lang="fr-FR" dirty="0" smtClean="0">
                <a:solidFill>
                  <a:schemeClr val="tx1"/>
                </a:solidFill>
              </a:rPr>
              <a:t>Les différents niveaux d'agrément :</a:t>
            </a:r>
          </a:p>
          <a:p>
            <a:pPr lvl="1" eaLnBrk="1" hangingPunct="1"/>
            <a:r>
              <a:rPr lang="fr-FR" dirty="0" smtClean="0"/>
              <a:t>un niveau d'agrément pour les combustibles liquides ;</a:t>
            </a:r>
          </a:p>
          <a:p>
            <a:pPr lvl="1" eaLnBrk="1" hangingPunct="1"/>
            <a:r>
              <a:rPr lang="fr-FR" dirty="0" smtClean="0"/>
              <a:t>deux niveaux d'agrément pour les combustibles gazeux : GI et GII.</a:t>
            </a:r>
          </a:p>
          <a:p>
            <a:pPr lvl="2" eaLnBrk="1" hangingPunct="1">
              <a:tabLst>
                <a:tab pos="1608138" algn="l"/>
              </a:tabLst>
            </a:pPr>
            <a:r>
              <a:rPr lang="fr-FR" dirty="0" smtClean="0"/>
              <a:t>GI : Interventions limitées aux générateurs de type unit 	(générateurs dont le brûleur est indissociable et a été préalablement réglé par le fabricant).</a:t>
            </a:r>
          </a:p>
          <a:p>
            <a:pPr lvl="2" eaLnBrk="1" hangingPunct="1"/>
            <a:r>
              <a:rPr lang="fr-FR" dirty="0" smtClean="0"/>
              <a:t>GII : Interventions sur tous les générateurs alimentés en combustibles gazeux. </a:t>
            </a:r>
          </a:p>
          <a:p>
            <a:pPr lvl="1" eaLnBrk="1" hangingPunct="1"/>
            <a:r>
              <a:rPr lang="fr-FR" dirty="0" smtClean="0"/>
              <a:t>deux niveaux d'agrément pour les diagnostics approfondis (DA).</a:t>
            </a:r>
          </a:p>
          <a:p>
            <a:pPr lvl="2" eaLnBrk="1" hangingPunct="1"/>
            <a:r>
              <a:rPr lang="fr-FR" dirty="0" smtClean="0"/>
              <a:t>DAI, correspondant au diagnostic de type I</a:t>
            </a:r>
          </a:p>
          <a:p>
            <a:pPr lvl="2" eaLnBrk="1" hangingPunct="1"/>
            <a:r>
              <a:rPr lang="fr-FR" dirty="0" smtClean="0"/>
              <a:t>DAII, correspondant au diagnostic de type II</a:t>
            </a:r>
          </a:p>
          <a:p>
            <a:pPr lvl="1" eaLnBrk="1" hangingPunct="1">
              <a:buFontTx/>
              <a:buNone/>
            </a:pPr>
            <a:r>
              <a:rPr lang="fr-FR" dirty="0" smtClean="0"/>
              <a:t>	</a:t>
            </a:r>
            <a:r>
              <a:rPr lang="fr-FR" dirty="0" smtClean="0">
                <a:sym typeface="Symbol" pitchFamily="18" charset="2"/>
              </a:rPr>
              <a:t> 	           </a:t>
            </a:r>
            <a:r>
              <a:rPr lang="fr-FR" sz="2000" dirty="0" smtClean="0">
                <a:solidFill>
                  <a:srgbClr val="FF0000"/>
                </a:solidFill>
              </a:rPr>
              <a:t>Condition préalable nécessaire être agréé L ou GI.</a:t>
            </a:r>
          </a:p>
          <a:p>
            <a:pPr lvl="1" eaLnBrk="1" hangingPunct="1"/>
            <a:endParaRPr lang="fr-FR" sz="700" dirty="0" smtClean="0"/>
          </a:p>
        </p:txBody>
      </p:sp>
      <p:pic>
        <p:nvPicPr>
          <p:cNvPr id="58374" name="Image 4" descr="Attention.bmp"/>
          <p:cNvPicPr>
            <a:picLocks noChangeAspect="1"/>
          </p:cNvPicPr>
          <p:nvPr/>
        </p:nvPicPr>
        <p:blipFill>
          <a:blip r:embed="rId3" cstate="print"/>
          <a:srcRect/>
          <a:stretch>
            <a:fillRect/>
          </a:stretch>
        </p:blipFill>
        <p:spPr bwMode="auto">
          <a:xfrm>
            <a:off x="1475656" y="5661248"/>
            <a:ext cx="503237" cy="4322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Espace réservé du pied de page 4"/>
          <p:cNvSpPr>
            <a:spLocks noGrp="1"/>
          </p:cNvSpPr>
          <p:nvPr>
            <p:ph type="ftr" sz="quarter" idx="11"/>
          </p:nvPr>
        </p:nvSpPr>
        <p:spPr>
          <a:noFill/>
        </p:spPr>
        <p:txBody>
          <a:bodyPr/>
          <a:lstStyle/>
          <a:p>
            <a:endParaRPr lang="fr-FR" smtClean="0"/>
          </a:p>
        </p:txBody>
      </p:sp>
      <p:sp>
        <p:nvSpPr>
          <p:cNvPr id="59395" name="Espace réservé du numéro de diapositive 5"/>
          <p:cNvSpPr>
            <a:spLocks noGrp="1"/>
          </p:cNvSpPr>
          <p:nvPr>
            <p:ph type="sldNum" sz="quarter" idx="12"/>
          </p:nvPr>
        </p:nvSpPr>
        <p:spPr>
          <a:noFill/>
        </p:spPr>
        <p:txBody>
          <a:bodyPr/>
          <a:lstStyle/>
          <a:p>
            <a:fld id="{5ADA8BF8-B150-4C74-95D2-FA7C7F400CA4}" type="slidenum">
              <a:rPr lang="en-US" smtClean="0"/>
              <a:pPr/>
              <a:t>53</a:t>
            </a:fld>
            <a:endParaRPr lang="en-US" smtClean="0"/>
          </a:p>
        </p:txBody>
      </p:sp>
      <p:sp>
        <p:nvSpPr>
          <p:cNvPr id="59396" name="Rectangle 2"/>
          <p:cNvSpPr>
            <a:spLocks noGrp="1" noChangeArrowheads="1"/>
          </p:cNvSpPr>
          <p:nvPr>
            <p:ph type="title"/>
          </p:nvPr>
        </p:nvSpPr>
        <p:spPr/>
        <p:txBody>
          <a:bodyPr/>
          <a:lstStyle/>
          <a:p>
            <a:pPr eaLnBrk="1" hangingPunct="1"/>
            <a:r>
              <a:rPr lang="fr-FR" smtClean="0"/>
              <a:t>5.2. Agrément des techniciens</a:t>
            </a:r>
            <a:endParaRPr lang="en-US" smtClean="0"/>
          </a:p>
        </p:txBody>
      </p:sp>
      <p:sp>
        <p:nvSpPr>
          <p:cNvPr id="59397" name="Rectangle 3"/>
          <p:cNvSpPr>
            <a:spLocks noGrp="1" noChangeArrowheads="1"/>
          </p:cNvSpPr>
          <p:nvPr>
            <p:ph type="body" idx="1"/>
          </p:nvPr>
        </p:nvSpPr>
        <p:spPr>
          <a:xfrm>
            <a:off x="228600" y="685800"/>
            <a:ext cx="8756650" cy="5410200"/>
          </a:xfrm>
        </p:spPr>
        <p:txBody>
          <a:bodyPr/>
          <a:lstStyle/>
          <a:p>
            <a:pPr eaLnBrk="1" hangingPunct="1">
              <a:spcBef>
                <a:spcPts val="600"/>
              </a:spcBef>
            </a:pPr>
            <a:endParaRPr lang="fr-FR" smtClean="0">
              <a:solidFill>
                <a:schemeClr val="tx1"/>
              </a:solidFill>
            </a:endParaRPr>
          </a:p>
          <a:p>
            <a:pPr eaLnBrk="1" hangingPunct="1">
              <a:spcBef>
                <a:spcPts val="600"/>
              </a:spcBef>
            </a:pPr>
            <a:r>
              <a:rPr lang="fr-FR" smtClean="0">
                <a:solidFill>
                  <a:schemeClr val="tx1"/>
                </a:solidFill>
              </a:rPr>
              <a:t>Dispositions relatives à l’obtention d’un agrément </a:t>
            </a:r>
          </a:p>
          <a:p>
            <a:pPr eaLnBrk="1" hangingPunct="1">
              <a:spcBef>
                <a:spcPts val="600"/>
              </a:spcBef>
            </a:pPr>
            <a:endParaRPr lang="fr-FR" sz="600" smtClean="0">
              <a:solidFill>
                <a:schemeClr val="tx1"/>
              </a:solidFill>
            </a:endParaRPr>
          </a:p>
          <a:p>
            <a:pPr lvl="3" algn="just" eaLnBrk="1" hangingPunct="1">
              <a:spcAft>
                <a:spcPts val="800"/>
              </a:spcAft>
            </a:pPr>
            <a:r>
              <a:rPr lang="fr-FR" u="sng" smtClean="0"/>
              <a:t>Etape 1 : Certification par les centres d’examen</a:t>
            </a:r>
            <a:r>
              <a:rPr lang="fr-FR" smtClean="0"/>
              <a:t>.</a:t>
            </a:r>
          </a:p>
          <a:p>
            <a:pPr lvl="4" algn="just" eaLnBrk="1" hangingPunct="1">
              <a:spcAft>
                <a:spcPts val="800"/>
              </a:spcAft>
            </a:pPr>
            <a:r>
              <a:rPr lang="fr-FR" sz="1800" smtClean="0"/>
              <a:t>Inscription dans un centre d’examen afin de suivre les formations / passer les examens correspondant à l’agrément que le technicien souhaite obtenir (L, GI, GII). </a:t>
            </a:r>
          </a:p>
          <a:p>
            <a:pPr lvl="4" algn="just" eaLnBrk="1" hangingPunct="1">
              <a:spcAft>
                <a:spcPts val="800"/>
              </a:spcAft>
            </a:pPr>
            <a:r>
              <a:rPr lang="fr-FR" sz="1800" smtClean="0"/>
              <a:t>Une fois le(s) examen(s) réussi(s) =&gt; délivrance d’un certificat par le centre.</a:t>
            </a:r>
          </a:p>
          <a:p>
            <a:pPr lvl="4" algn="just" eaLnBrk="1" hangingPunct="1">
              <a:spcAft>
                <a:spcPts val="800"/>
              </a:spcAft>
            </a:pPr>
            <a:r>
              <a:rPr lang="fr-FR" sz="1800" smtClean="0"/>
              <a:t>	Ce certificat n’est pas suffisant, le technicien doit, à l’aide 	de ce certificat, introduire une demande d’agrément à 	l’AwAC. </a:t>
            </a:r>
          </a:p>
          <a:p>
            <a:pPr lvl="1" eaLnBrk="1" hangingPunct="1"/>
            <a:endParaRPr lang="fr-FR" smtClean="0">
              <a:solidFill>
                <a:schemeClr val="tx1"/>
              </a:solidFill>
            </a:endParaRPr>
          </a:p>
          <a:p>
            <a:pPr eaLnBrk="1" hangingPunct="1"/>
            <a:endParaRPr lang="fr-FR" smtClean="0">
              <a:solidFill>
                <a:schemeClr val="tx1"/>
              </a:solidFill>
            </a:endParaRPr>
          </a:p>
          <a:p>
            <a:pPr eaLnBrk="1" hangingPunct="1"/>
            <a:endParaRPr lang="fr-FR" smtClean="0">
              <a:solidFill>
                <a:srgbClr val="FF0066"/>
              </a:solidFill>
            </a:endParaRPr>
          </a:p>
          <a:p>
            <a:pPr lvl="1" eaLnBrk="1" hangingPunct="1"/>
            <a:endParaRPr lang="fr-FR" sz="700" smtClean="0"/>
          </a:p>
        </p:txBody>
      </p:sp>
      <p:pic>
        <p:nvPicPr>
          <p:cNvPr id="59398" name="Image 4" descr="Attention.bmp"/>
          <p:cNvPicPr>
            <a:picLocks noChangeAspect="1"/>
          </p:cNvPicPr>
          <p:nvPr/>
        </p:nvPicPr>
        <p:blipFill>
          <a:blip r:embed="rId3" cstate="print"/>
          <a:srcRect/>
          <a:stretch>
            <a:fillRect/>
          </a:stretch>
        </p:blipFill>
        <p:spPr bwMode="auto">
          <a:xfrm>
            <a:off x="2484438" y="3933825"/>
            <a:ext cx="503237" cy="403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u pied de page 4"/>
          <p:cNvSpPr>
            <a:spLocks noGrp="1"/>
          </p:cNvSpPr>
          <p:nvPr>
            <p:ph type="ftr" sz="quarter" idx="11"/>
          </p:nvPr>
        </p:nvSpPr>
        <p:spPr>
          <a:noFill/>
        </p:spPr>
        <p:txBody>
          <a:bodyPr/>
          <a:lstStyle/>
          <a:p>
            <a:endParaRPr lang="fr-FR" smtClean="0"/>
          </a:p>
        </p:txBody>
      </p:sp>
      <p:sp>
        <p:nvSpPr>
          <p:cNvPr id="60419" name="Espace réservé du numéro de diapositive 5"/>
          <p:cNvSpPr>
            <a:spLocks noGrp="1"/>
          </p:cNvSpPr>
          <p:nvPr>
            <p:ph type="sldNum" sz="quarter" idx="12"/>
          </p:nvPr>
        </p:nvSpPr>
        <p:spPr>
          <a:noFill/>
        </p:spPr>
        <p:txBody>
          <a:bodyPr/>
          <a:lstStyle/>
          <a:p>
            <a:fld id="{072075AA-C7FA-468D-BB90-BB114636492F}" type="slidenum">
              <a:rPr lang="en-US" smtClean="0"/>
              <a:pPr/>
              <a:t>54</a:t>
            </a:fld>
            <a:endParaRPr lang="en-US" smtClean="0"/>
          </a:p>
        </p:txBody>
      </p:sp>
      <p:sp>
        <p:nvSpPr>
          <p:cNvPr id="60420" name="Rectangle 2"/>
          <p:cNvSpPr>
            <a:spLocks noGrp="1" noChangeArrowheads="1"/>
          </p:cNvSpPr>
          <p:nvPr>
            <p:ph type="title"/>
          </p:nvPr>
        </p:nvSpPr>
        <p:spPr/>
        <p:txBody>
          <a:bodyPr/>
          <a:lstStyle/>
          <a:p>
            <a:pPr eaLnBrk="1" hangingPunct="1"/>
            <a:r>
              <a:rPr lang="fr-FR" smtClean="0"/>
              <a:t>5.2. Agrément des techniciens</a:t>
            </a:r>
            <a:endParaRPr lang="en-US" smtClean="0"/>
          </a:p>
        </p:txBody>
      </p:sp>
      <p:sp>
        <p:nvSpPr>
          <p:cNvPr id="97285" name="Rectangle 3"/>
          <p:cNvSpPr>
            <a:spLocks noGrp="1" noChangeArrowheads="1"/>
          </p:cNvSpPr>
          <p:nvPr>
            <p:ph type="body" idx="1"/>
          </p:nvPr>
        </p:nvSpPr>
        <p:spPr>
          <a:xfrm>
            <a:off x="228600" y="914400"/>
            <a:ext cx="8756650" cy="5410200"/>
          </a:xfrm>
        </p:spPr>
        <p:txBody>
          <a:bodyPr/>
          <a:lstStyle/>
          <a:p>
            <a:pPr lvl="3" algn="just" eaLnBrk="1" hangingPunct="1">
              <a:spcAft>
                <a:spcPts val="800"/>
              </a:spcAft>
              <a:defRPr/>
            </a:pPr>
            <a:r>
              <a:rPr lang="fr-FR" u="sng" dirty="0" smtClean="0"/>
              <a:t>Etape 2 : Agrément par l’</a:t>
            </a:r>
            <a:r>
              <a:rPr lang="fr-FR" u="sng" dirty="0" err="1" smtClean="0"/>
              <a:t>AwAC</a:t>
            </a:r>
            <a:endParaRPr lang="fr-FR" u="sng" dirty="0" smtClean="0"/>
          </a:p>
          <a:p>
            <a:pPr lvl="4" eaLnBrk="1" hangingPunct="1">
              <a:defRPr/>
            </a:pPr>
            <a:r>
              <a:rPr lang="fr-BE" dirty="0" smtClean="0"/>
              <a:t>Conditions pour pouvoir être agréé :</a:t>
            </a:r>
          </a:p>
          <a:p>
            <a:pPr lvl="4" eaLnBrk="1" hangingPunct="1">
              <a:buFontTx/>
              <a:buChar char="-"/>
              <a:defRPr/>
            </a:pPr>
            <a:r>
              <a:rPr lang="fr-FR" sz="1800" dirty="0" smtClean="0"/>
              <a:t>Disposer du certificat correspondant au niveau pour lequel le technicien souhaite être agréé.</a:t>
            </a:r>
          </a:p>
          <a:p>
            <a:pPr lvl="4" eaLnBrk="1" hangingPunct="1">
              <a:buFontTx/>
              <a:buChar char="-"/>
              <a:defRPr/>
            </a:pPr>
            <a:r>
              <a:rPr lang="fr-FR" sz="1800" dirty="0" smtClean="0"/>
              <a:t>Disposer du matériel dûment entretenu nécessaire aux contrôles relatifs au bon état de fonctionnement des installations.</a:t>
            </a:r>
          </a:p>
          <a:p>
            <a:pPr lvl="4" eaLnBrk="1" hangingPunct="1">
              <a:buFontTx/>
              <a:buChar char="-"/>
              <a:defRPr/>
            </a:pPr>
            <a:r>
              <a:rPr lang="fr-FR" sz="1800" dirty="0" smtClean="0"/>
              <a:t>Exercer, en qualité d’indépendant ou de salarié, au sein d’une entreprise enregistrée auprès de la </a:t>
            </a:r>
            <a:r>
              <a:rPr lang="fr-FR" sz="1800" dirty="0" smtClean="0">
                <a:hlinkClick r:id="rId3"/>
              </a:rPr>
              <a:t>Banque-Carrefour des Entreprises</a:t>
            </a:r>
            <a:r>
              <a:rPr lang="fr-FR" sz="1800" dirty="0" smtClean="0"/>
              <a:t> ;</a:t>
            </a:r>
          </a:p>
          <a:p>
            <a:pPr lvl="4" eaLnBrk="1" hangingPunct="1">
              <a:buFontTx/>
              <a:buChar char="-"/>
              <a:defRPr/>
            </a:pPr>
            <a:r>
              <a:rPr lang="fr-FR" sz="1800" dirty="0" smtClean="0"/>
              <a:t>Lorsqu’il a une responsabilité dans la gestion de l’entreprise, d’exercer au sein d’une entreprise qui est en ordre d’accès à la profession, lorsque celui-ci est réglementairement requis. </a:t>
            </a:r>
          </a:p>
          <a:p>
            <a:pPr lvl="4" eaLnBrk="1" hangingPunct="1">
              <a:defRPr/>
            </a:pPr>
            <a:r>
              <a:rPr lang="fr-BE" dirty="0" smtClean="0"/>
              <a:t>Formulaires de demande d’agrément :</a:t>
            </a:r>
          </a:p>
          <a:p>
            <a:pPr lvl="4" eaLnBrk="1" hangingPunct="1">
              <a:buFontTx/>
              <a:buNone/>
              <a:defRPr/>
            </a:pPr>
            <a:r>
              <a:rPr lang="fr-BE" sz="1800" dirty="0" smtClean="0">
                <a:solidFill>
                  <a:srgbClr val="FF0000"/>
                </a:solidFill>
              </a:rPr>
              <a:t>	</a:t>
            </a:r>
            <a:r>
              <a:rPr lang="fr-BE" sz="1600" dirty="0" smtClean="0">
                <a:solidFill>
                  <a:srgbClr val="FF0000"/>
                </a:solidFill>
                <a:hlinkClick r:id="rId4"/>
              </a:rPr>
              <a:t>http://awac.be/index.php/guichet-technique/agrements/chauffagistes</a:t>
            </a:r>
            <a:r>
              <a:rPr lang="fr-BE" sz="1600" dirty="0" smtClean="0">
                <a:solidFill>
                  <a:srgbClr val="FF0000"/>
                </a:solidFill>
              </a:rPr>
              <a:t> </a:t>
            </a:r>
            <a:endParaRPr lang="fr-FR" sz="1600" dirty="0" smtClean="0">
              <a:solidFill>
                <a:srgbClr val="FF0000"/>
              </a:solidFill>
            </a:endParaRPr>
          </a:p>
          <a:p>
            <a:pPr lvl="4" eaLnBrk="1" hangingPunct="1">
              <a:defRPr/>
            </a:pPr>
            <a:endParaRPr lang="fr-FR" dirty="0" smtClean="0">
              <a:solidFill>
                <a:schemeClr val="accent6"/>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u pied de page 4"/>
          <p:cNvSpPr>
            <a:spLocks noGrp="1"/>
          </p:cNvSpPr>
          <p:nvPr>
            <p:ph type="ftr" sz="quarter" idx="11"/>
          </p:nvPr>
        </p:nvSpPr>
        <p:spPr>
          <a:noFill/>
        </p:spPr>
        <p:txBody>
          <a:bodyPr/>
          <a:lstStyle/>
          <a:p>
            <a:endParaRPr lang="fr-FR" smtClean="0"/>
          </a:p>
        </p:txBody>
      </p:sp>
      <p:sp>
        <p:nvSpPr>
          <p:cNvPr id="61443" name="Espace réservé du numéro de diapositive 5"/>
          <p:cNvSpPr>
            <a:spLocks noGrp="1"/>
          </p:cNvSpPr>
          <p:nvPr>
            <p:ph type="sldNum" sz="quarter" idx="12"/>
          </p:nvPr>
        </p:nvSpPr>
        <p:spPr>
          <a:noFill/>
        </p:spPr>
        <p:txBody>
          <a:bodyPr/>
          <a:lstStyle/>
          <a:p>
            <a:fld id="{847AC509-A45A-42E5-B05B-DFA711979A6F}" type="slidenum">
              <a:rPr lang="en-US" smtClean="0"/>
              <a:pPr/>
              <a:t>55</a:t>
            </a:fld>
            <a:endParaRPr lang="en-US" smtClean="0"/>
          </a:p>
        </p:txBody>
      </p:sp>
      <p:sp>
        <p:nvSpPr>
          <p:cNvPr id="61444" name="Rectangle 2"/>
          <p:cNvSpPr>
            <a:spLocks noGrp="1" noChangeArrowheads="1"/>
          </p:cNvSpPr>
          <p:nvPr>
            <p:ph type="title"/>
          </p:nvPr>
        </p:nvSpPr>
        <p:spPr/>
        <p:txBody>
          <a:bodyPr/>
          <a:lstStyle/>
          <a:p>
            <a:pPr eaLnBrk="1" hangingPunct="1"/>
            <a:r>
              <a:rPr lang="fr-FR" smtClean="0"/>
              <a:t>5.2. Agrément des techniciens</a:t>
            </a:r>
            <a:endParaRPr lang="en-US" smtClean="0"/>
          </a:p>
        </p:txBody>
      </p:sp>
      <p:sp>
        <p:nvSpPr>
          <p:cNvPr id="98309" name="Rectangle 3"/>
          <p:cNvSpPr>
            <a:spLocks noGrp="1" noChangeArrowheads="1"/>
          </p:cNvSpPr>
          <p:nvPr>
            <p:ph type="body" idx="1"/>
          </p:nvPr>
        </p:nvSpPr>
        <p:spPr>
          <a:xfrm>
            <a:off x="228600" y="914400"/>
            <a:ext cx="8756650" cy="5410200"/>
          </a:xfrm>
        </p:spPr>
        <p:txBody>
          <a:bodyPr/>
          <a:lstStyle/>
          <a:p>
            <a:pPr lvl="1" eaLnBrk="1" hangingPunct="1">
              <a:defRPr/>
            </a:pPr>
            <a:endParaRPr lang="fr-FR" dirty="0" smtClean="0">
              <a:solidFill>
                <a:schemeClr val="tx1"/>
              </a:solidFill>
            </a:endParaRPr>
          </a:p>
          <a:p>
            <a:pPr lvl="4" eaLnBrk="1" hangingPunct="1">
              <a:defRPr/>
            </a:pPr>
            <a:r>
              <a:rPr lang="fr-FR" dirty="0" smtClean="0">
                <a:solidFill>
                  <a:schemeClr val="accent6"/>
                </a:solidFill>
              </a:rPr>
              <a:t>Une fois que le technicien est en possession de son agrément (sur lequel figure un numéro d’agrément unique), Il est habilité à intervenir sur les équipements en application de l’AGW du 29 janvier 2009, en qualité de « technicien agréé » (sur les générateurs alimentés par le combustible et le type d’acte pour lequel il est agréé).</a:t>
            </a:r>
          </a:p>
          <a:p>
            <a:pPr lvl="4" eaLnBrk="1" hangingPunct="1">
              <a:defRPr/>
            </a:pPr>
            <a:r>
              <a:rPr lang="fr-FR" u="sng" dirty="0" smtClean="0">
                <a:solidFill>
                  <a:srgbClr val="FF0000"/>
                </a:solidFill>
              </a:rPr>
              <a:t>Attention</a:t>
            </a:r>
            <a:r>
              <a:rPr lang="fr-FR" dirty="0" smtClean="0">
                <a:solidFill>
                  <a:schemeClr val="accent6"/>
                </a:solidFill>
              </a:rPr>
              <a:t> : Agrément limités aux prestations effectuées pour le compte de la (les) entreprise(s) renseignée(s) lors de la demande d’agrément.</a:t>
            </a:r>
          </a:p>
          <a:p>
            <a:pPr lvl="4" eaLnBrk="1" hangingPunct="1">
              <a:defRPr/>
            </a:pPr>
            <a:r>
              <a:rPr lang="fr-FR" dirty="0" smtClean="0">
                <a:solidFill>
                  <a:srgbClr val="FF0000"/>
                </a:solidFill>
              </a:rPr>
              <a:t>Toute modification aux informations transmises à l’</a:t>
            </a:r>
            <a:r>
              <a:rPr lang="fr-FR" dirty="0" err="1" smtClean="0">
                <a:solidFill>
                  <a:srgbClr val="FF0000"/>
                </a:solidFill>
              </a:rPr>
              <a:t>AwAC</a:t>
            </a:r>
            <a:r>
              <a:rPr lang="fr-FR" dirty="0" smtClean="0">
                <a:solidFill>
                  <a:srgbClr val="FF0000"/>
                </a:solidFill>
              </a:rPr>
              <a:t> lors de la demande d’agrément doit lui être transmise </a:t>
            </a:r>
            <a:r>
              <a:rPr lang="fr-FR" b="1" u="sng" dirty="0" smtClean="0">
                <a:solidFill>
                  <a:srgbClr val="FF0000"/>
                </a:solidFill>
              </a:rPr>
              <a:t>dans le mois</a:t>
            </a:r>
            <a:r>
              <a:rPr lang="fr-FR" dirty="0" smtClean="0">
                <a:solidFill>
                  <a:srgbClr val="FF0000"/>
                </a:solidFill>
              </a:rPr>
              <a:t>.</a:t>
            </a:r>
          </a:p>
          <a:p>
            <a:pPr lvl="1" eaLnBrk="1" hangingPunct="1">
              <a:defRPr/>
            </a:pPr>
            <a:endParaRPr lang="fr-FR" dirty="0" smtClean="0">
              <a:solidFill>
                <a:schemeClr val="tx1"/>
              </a:solidFill>
            </a:endParaRPr>
          </a:p>
          <a:p>
            <a:pPr lvl="1" eaLnBrk="1" hangingPunct="1">
              <a:defRPr/>
            </a:pPr>
            <a:endParaRPr lang="fr-FR" dirty="0" smtClean="0">
              <a:solidFill>
                <a:schemeClr val="tx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Espace réservé du pied de page 4"/>
          <p:cNvSpPr>
            <a:spLocks noGrp="1"/>
          </p:cNvSpPr>
          <p:nvPr>
            <p:ph type="ftr" sz="quarter" idx="11"/>
          </p:nvPr>
        </p:nvSpPr>
        <p:spPr>
          <a:noFill/>
        </p:spPr>
        <p:txBody>
          <a:bodyPr/>
          <a:lstStyle/>
          <a:p>
            <a:endParaRPr lang="fr-FR" smtClean="0"/>
          </a:p>
        </p:txBody>
      </p:sp>
      <p:sp>
        <p:nvSpPr>
          <p:cNvPr id="62467" name="Espace réservé du numéro de diapositive 5"/>
          <p:cNvSpPr>
            <a:spLocks noGrp="1"/>
          </p:cNvSpPr>
          <p:nvPr>
            <p:ph type="sldNum" sz="quarter" idx="12"/>
          </p:nvPr>
        </p:nvSpPr>
        <p:spPr>
          <a:noFill/>
        </p:spPr>
        <p:txBody>
          <a:bodyPr/>
          <a:lstStyle/>
          <a:p>
            <a:fld id="{055A9D5C-F38F-42C1-994F-4AAEEFA6065F}" type="slidenum">
              <a:rPr lang="en-US" smtClean="0"/>
              <a:pPr/>
              <a:t>56</a:t>
            </a:fld>
            <a:endParaRPr lang="en-US" smtClean="0"/>
          </a:p>
        </p:txBody>
      </p:sp>
      <p:sp>
        <p:nvSpPr>
          <p:cNvPr id="62468" name="Rectangle 2"/>
          <p:cNvSpPr>
            <a:spLocks noGrp="1" noChangeArrowheads="1"/>
          </p:cNvSpPr>
          <p:nvPr>
            <p:ph type="title"/>
          </p:nvPr>
        </p:nvSpPr>
        <p:spPr/>
        <p:txBody>
          <a:bodyPr/>
          <a:lstStyle/>
          <a:p>
            <a:pPr eaLnBrk="1" hangingPunct="1"/>
            <a:r>
              <a:rPr lang="fr-FR" smtClean="0"/>
              <a:t>5.2. Agrément des techniciens</a:t>
            </a:r>
            <a:endParaRPr lang="en-US" smtClean="0"/>
          </a:p>
        </p:txBody>
      </p:sp>
      <p:sp>
        <p:nvSpPr>
          <p:cNvPr id="62469" name="Rectangle 3"/>
          <p:cNvSpPr>
            <a:spLocks noGrp="1" noChangeArrowheads="1"/>
          </p:cNvSpPr>
          <p:nvPr>
            <p:ph type="body" idx="1"/>
          </p:nvPr>
        </p:nvSpPr>
        <p:spPr>
          <a:xfrm>
            <a:off x="228600" y="838200"/>
            <a:ext cx="8756650" cy="5410200"/>
          </a:xfrm>
        </p:spPr>
        <p:txBody>
          <a:bodyPr/>
          <a:lstStyle/>
          <a:p>
            <a:pPr eaLnBrk="1" hangingPunct="1"/>
            <a:r>
              <a:rPr lang="fr-FR" smtClean="0">
                <a:solidFill>
                  <a:schemeClr val="tx1"/>
                </a:solidFill>
              </a:rPr>
              <a:t>Interventions pouvant être effectuées exclusivement par des techniciens agréés :</a:t>
            </a:r>
            <a:endParaRPr lang="fr-FR" smtClean="0"/>
          </a:p>
          <a:p>
            <a:pPr lvl="1" eaLnBrk="1" hangingPunct="1"/>
            <a:r>
              <a:rPr lang="fr-FR" sz="2200" smtClean="0"/>
              <a:t>Les </a:t>
            </a:r>
            <a:r>
              <a:rPr lang="fr-FR" sz="2200" u="sng" smtClean="0"/>
              <a:t>interventions sur la partie combustion</a:t>
            </a:r>
            <a:r>
              <a:rPr lang="fr-FR" sz="2200" smtClean="0"/>
              <a:t> d'un générateur de chaleur. </a:t>
            </a:r>
          </a:p>
          <a:p>
            <a:pPr lvl="2" eaLnBrk="1" hangingPunct="1"/>
            <a:r>
              <a:rPr lang="fr-FR" sz="1800" smtClean="0"/>
              <a:t>Dont notamment l’entretien complet d’un générateur, demandant d’accéder à la partie combustion.</a:t>
            </a:r>
          </a:p>
          <a:p>
            <a:pPr lvl="1" eaLnBrk="1" hangingPunct="1"/>
            <a:r>
              <a:rPr lang="fr-FR" sz="2200" smtClean="0"/>
              <a:t>La réalisation des </a:t>
            </a:r>
            <a:r>
              <a:rPr lang="fr-FR" sz="2200" u="sng" smtClean="0"/>
              <a:t>contrôles périodiques.</a:t>
            </a:r>
            <a:r>
              <a:rPr lang="fr-FR" sz="2200" smtClean="0"/>
              <a:t> </a:t>
            </a:r>
          </a:p>
          <a:p>
            <a:pPr lvl="1" eaLnBrk="1" hangingPunct="1"/>
            <a:r>
              <a:rPr lang="fr-FR" sz="2200" smtClean="0"/>
              <a:t>La réalisation de la </a:t>
            </a:r>
            <a:r>
              <a:rPr lang="fr-FR" sz="2200" u="sng" smtClean="0"/>
              <a:t>première mise en service</a:t>
            </a:r>
            <a:r>
              <a:rPr lang="fr-FR" sz="2200" smtClean="0"/>
              <a:t> d'un générateur.</a:t>
            </a:r>
          </a:p>
          <a:p>
            <a:pPr lvl="1" eaLnBrk="1" hangingPunct="1"/>
            <a:r>
              <a:rPr lang="fr-FR" sz="2200" smtClean="0"/>
              <a:t>La réalisation de la </a:t>
            </a:r>
            <a:r>
              <a:rPr lang="fr-FR" sz="2200" u="sng" smtClean="0"/>
              <a:t>réception d'un générateur</a:t>
            </a:r>
            <a:r>
              <a:rPr lang="fr-FR" sz="2200" smtClean="0"/>
              <a:t>. </a:t>
            </a:r>
          </a:p>
          <a:p>
            <a:pPr lvl="2" eaLnBrk="1" hangingPunct="1"/>
            <a:r>
              <a:rPr lang="fr-FR" sz="1800" smtClean="0"/>
              <a:t>Le technicien agréé doit en outre travailler pour le compte d'un organisme de contrôle accrédité lorsque la puissance utile du générateur est </a:t>
            </a:r>
            <a:r>
              <a:rPr lang="fr-FR" sz="1800" smtClean="0">
                <a:sym typeface="Symbol" pitchFamily="18" charset="2"/>
              </a:rPr>
              <a:t> </a:t>
            </a:r>
            <a:r>
              <a:rPr lang="fr-FR" sz="1800" smtClean="0"/>
              <a:t>à 400 kW (ou celle de l'ensemble des générateurs raccordés au même réseau hydraulique) .</a:t>
            </a:r>
          </a:p>
          <a:p>
            <a:pPr lvl="2"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26"/>
          <p:cNvSpPr>
            <a:spLocks noGrp="1" noChangeArrowheads="1"/>
          </p:cNvSpPr>
          <p:nvPr>
            <p:ph type="ctrTitle"/>
          </p:nvPr>
        </p:nvSpPr>
        <p:spPr>
          <a:xfrm>
            <a:off x="0" y="2174875"/>
            <a:ext cx="9144000" cy="1470025"/>
          </a:xfrm>
        </p:spPr>
        <p:txBody>
          <a:bodyPr/>
          <a:lstStyle/>
          <a:p>
            <a:pPr marL="1052513" indent="-471488" algn="l" eaLnBrk="1" hangingPunct="1">
              <a:tabLst>
                <a:tab pos="2005013" algn="l"/>
              </a:tabLst>
            </a:pPr>
            <a:r>
              <a:rPr lang="fr-FR" smtClean="0"/>
              <a:t/>
            </a:r>
            <a:br>
              <a:rPr lang="fr-FR" smtClean="0"/>
            </a:br>
            <a:r>
              <a:rPr lang="fr-FR" smtClean="0"/>
              <a:t/>
            </a:r>
            <a:br>
              <a:rPr lang="fr-FR" smtClean="0"/>
            </a:br>
            <a:r>
              <a:rPr lang="fr-FR" smtClean="0"/>
              <a:t/>
            </a:r>
            <a:br>
              <a:rPr lang="fr-FR" smtClean="0"/>
            </a:br>
            <a:r>
              <a:rPr lang="fr-FR" smtClean="0"/>
              <a:t>5.3. Installation des générateurs 	de chaleur</a:t>
            </a:r>
            <a:r>
              <a:rPr lang="fr-FR" b="1" smtClean="0"/>
              <a:t/>
            </a:r>
            <a:br>
              <a:rPr lang="fr-FR" b="1" smtClean="0"/>
            </a:br>
            <a:endParaRPr lang="en-GB"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Espace réservé du pied de page 4"/>
          <p:cNvSpPr>
            <a:spLocks noGrp="1"/>
          </p:cNvSpPr>
          <p:nvPr>
            <p:ph type="ftr" sz="quarter" idx="11"/>
          </p:nvPr>
        </p:nvSpPr>
        <p:spPr>
          <a:noFill/>
        </p:spPr>
        <p:txBody>
          <a:bodyPr/>
          <a:lstStyle/>
          <a:p>
            <a:endParaRPr lang="fr-FR" smtClean="0"/>
          </a:p>
        </p:txBody>
      </p:sp>
      <p:sp>
        <p:nvSpPr>
          <p:cNvPr id="64515" name="Espace réservé du numéro de diapositive 5"/>
          <p:cNvSpPr>
            <a:spLocks noGrp="1"/>
          </p:cNvSpPr>
          <p:nvPr>
            <p:ph type="sldNum" sz="quarter" idx="12"/>
          </p:nvPr>
        </p:nvSpPr>
        <p:spPr>
          <a:noFill/>
        </p:spPr>
        <p:txBody>
          <a:bodyPr/>
          <a:lstStyle/>
          <a:p>
            <a:fld id="{6286CEEA-1C2D-4CB3-87D0-713DE0EA9599}" type="slidenum">
              <a:rPr lang="en-US" smtClean="0"/>
              <a:pPr/>
              <a:t>58</a:t>
            </a:fld>
            <a:endParaRPr lang="en-US" smtClean="0"/>
          </a:p>
        </p:txBody>
      </p:sp>
      <p:sp>
        <p:nvSpPr>
          <p:cNvPr id="64516" name="Rectangle 2"/>
          <p:cNvSpPr>
            <a:spLocks noGrp="1" noChangeArrowheads="1"/>
          </p:cNvSpPr>
          <p:nvPr>
            <p:ph type="title"/>
          </p:nvPr>
        </p:nvSpPr>
        <p:spPr/>
        <p:txBody>
          <a:bodyPr/>
          <a:lstStyle/>
          <a:p>
            <a:pPr eaLnBrk="1" hangingPunct="1"/>
            <a:r>
              <a:rPr lang="fr-FR" smtClean="0"/>
              <a:t>5.3. Installation des générateurs</a:t>
            </a:r>
            <a:endParaRPr lang="en-US" smtClean="0"/>
          </a:p>
        </p:txBody>
      </p:sp>
      <p:sp>
        <p:nvSpPr>
          <p:cNvPr id="64517" name="Rectangle 3"/>
          <p:cNvSpPr>
            <a:spLocks noGrp="1" noChangeArrowheads="1"/>
          </p:cNvSpPr>
          <p:nvPr>
            <p:ph type="body" idx="1"/>
          </p:nvPr>
        </p:nvSpPr>
        <p:spPr>
          <a:xfrm>
            <a:off x="228600" y="1125538"/>
            <a:ext cx="8756650" cy="5122862"/>
          </a:xfrm>
        </p:spPr>
        <p:txBody>
          <a:bodyPr/>
          <a:lstStyle/>
          <a:p>
            <a:pPr eaLnBrk="1" hangingPunct="1"/>
            <a:r>
              <a:rPr lang="fr-FR" smtClean="0">
                <a:solidFill>
                  <a:schemeClr val="tx1"/>
                </a:solidFill>
              </a:rPr>
              <a:t>Par qui ?</a:t>
            </a:r>
          </a:p>
          <a:p>
            <a:pPr eaLnBrk="1" hangingPunct="1"/>
            <a:endParaRPr lang="fr-FR" sz="1200" smtClean="0"/>
          </a:p>
          <a:p>
            <a:pPr lvl="1" eaLnBrk="1" hangingPunct="1"/>
            <a:r>
              <a:rPr lang="fr-FR" smtClean="0"/>
              <a:t>Par, ou sous la responsabilité, d'un technicien agréé </a:t>
            </a:r>
            <a:r>
              <a:rPr lang="fr-FR" u="sng" smtClean="0"/>
              <a:t>d'une entreprise.</a:t>
            </a:r>
            <a:r>
              <a:rPr lang="fr-FR" smtClean="0"/>
              <a:t> </a:t>
            </a:r>
          </a:p>
          <a:p>
            <a:pPr lvl="2" eaLnBrk="1" hangingPunct="1"/>
            <a:r>
              <a:rPr lang="fr-FR" smtClean="0"/>
              <a:t>c.-à-d. un technicien agréé travaillant en qualité d'employé ou d'indépendant au sein d'une entreprise disposant de l'accès à la profession.</a:t>
            </a:r>
          </a:p>
          <a:p>
            <a:pPr lvl="2" eaLnBrk="1" hangingPunct="1"/>
            <a:endParaRPr lang="fr-FR" smtClean="0"/>
          </a:p>
          <a:p>
            <a:pPr eaLnBrk="1" hangingPunct="1"/>
            <a:r>
              <a:rPr lang="fr-FR" sz="2400" smtClean="0">
                <a:solidFill>
                  <a:schemeClr val="tx1"/>
                </a:solidFill>
              </a:rPr>
              <a:t>En outre, toute entreprise installant des générateurs de chaleur doit disposer d’au moins un technicien disposant de l’agrément correspondant aux équipements installés.</a:t>
            </a:r>
          </a:p>
          <a:p>
            <a:pPr lvl="2"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u pied de page 4"/>
          <p:cNvSpPr>
            <a:spLocks noGrp="1"/>
          </p:cNvSpPr>
          <p:nvPr>
            <p:ph type="ftr" sz="quarter" idx="11"/>
          </p:nvPr>
        </p:nvSpPr>
        <p:spPr>
          <a:noFill/>
        </p:spPr>
        <p:txBody>
          <a:bodyPr/>
          <a:lstStyle/>
          <a:p>
            <a:endParaRPr lang="fr-FR" smtClean="0"/>
          </a:p>
        </p:txBody>
      </p:sp>
      <p:sp>
        <p:nvSpPr>
          <p:cNvPr id="65539" name="Espace réservé du numéro de diapositive 5"/>
          <p:cNvSpPr>
            <a:spLocks noGrp="1"/>
          </p:cNvSpPr>
          <p:nvPr>
            <p:ph type="sldNum" sz="quarter" idx="12"/>
          </p:nvPr>
        </p:nvSpPr>
        <p:spPr>
          <a:noFill/>
        </p:spPr>
        <p:txBody>
          <a:bodyPr/>
          <a:lstStyle/>
          <a:p>
            <a:fld id="{230FDDC4-8316-4DE9-BBE0-C2775EC74C5C}" type="slidenum">
              <a:rPr lang="en-US" smtClean="0"/>
              <a:pPr/>
              <a:t>59</a:t>
            </a:fld>
            <a:endParaRPr lang="en-US" smtClean="0"/>
          </a:p>
        </p:txBody>
      </p:sp>
      <p:sp>
        <p:nvSpPr>
          <p:cNvPr id="65540" name="Rectangle 2"/>
          <p:cNvSpPr>
            <a:spLocks noGrp="1" noChangeArrowheads="1"/>
          </p:cNvSpPr>
          <p:nvPr>
            <p:ph type="title"/>
          </p:nvPr>
        </p:nvSpPr>
        <p:spPr/>
        <p:txBody>
          <a:bodyPr/>
          <a:lstStyle/>
          <a:p>
            <a:pPr eaLnBrk="1" hangingPunct="1"/>
            <a:r>
              <a:rPr lang="fr-FR" smtClean="0"/>
              <a:t>5.3. Installation des générateurs</a:t>
            </a:r>
            <a:endParaRPr lang="en-US" smtClean="0"/>
          </a:p>
        </p:txBody>
      </p:sp>
      <p:sp>
        <p:nvSpPr>
          <p:cNvPr id="65541" name="Rectangle 3"/>
          <p:cNvSpPr>
            <a:spLocks noGrp="1" noChangeArrowheads="1"/>
          </p:cNvSpPr>
          <p:nvPr>
            <p:ph type="body" idx="1"/>
          </p:nvPr>
        </p:nvSpPr>
        <p:spPr>
          <a:xfrm>
            <a:off x="228600" y="1196975"/>
            <a:ext cx="8756650" cy="5051425"/>
          </a:xfrm>
        </p:spPr>
        <p:txBody>
          <a:bodyPr/>
          <a:lstStyle/>
          <a:p>
            <a:pPr eaLnBrk="1" hangingPunct="1"/>
            <a:r>
              <a:rPr lang="fr-FR" smtClean="0">
                <a:solidFill>
                  <a:schemeClr val="tx1"/>
                </a:solidFill>
              </a:rPr>
              <a:t>Dispositions relatives au local de chauffe </a:t>
            </a:r>
            <a:br>
              <a:rPr lang="fr-FR" smtClean="0">
                <a:solidFill>
                  <a:schemeClr val="tx1"/>
                </a:solidFill>
              </a:rPr>
            </a:br>
            <a:r>
              <a:rPr lang="fr-FR" sz="2400" smtClean="0">
                <a:solidFill>
                  <a:schemeClr val="tx1"/>
                </a:solidFill>
              </a:rPr>
              <a:t>(en ce compris les systèmes d'amenée et de sortie d'air et d'évacuation des gaz de combustion) </a:t>
            </a:r>
          </a:p>
          <a:p>
            <a:pPr eaLnBrk="1" hangingPunct="1"/>
            <a:endParaRPr lang="fr-FR" sz="2400" smtClean="0">
              <a:solidFill>
                <a:schemeClr val="tx1"/>
              </a:solidFill>
            </a:endParaRPr>
          </a:p>
          <a:p>
            <a:pPr lvl="1" eaLnBrk="1" hangingPunct="1"/>
            <a:r>
              <a:rPr lang="fr-FR" smtClean="0">
                <a:sym typeface="Symbol" pitchFamily="18" charset="2"/>
              </a:rPr>
              <a:t> </a:t>
            </a:r>
            <a:r>
              <a:rPr lang="fr-FR" smtClean="0"/>
              <a:t>différent selon que l'installation est localisée dans un bâtiment dont la demande initiale de permis d'urbanisme a été introduite avant ou après le 29/05/2009 :</a:t>
            </a:r>
          </a:p>
          <a:p>
            <a:pPr lvl="2"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u pied de page 4"/>
          <p:cNvSpPr>
            <a:spLocks noGrp="1"/>
          </p:cNvSpPr>
          <p:nvPr>
            <p:ph type="ftr" sz="quarter" idx="11"/>
          </p:nvPr>
        </p:nvSpPr>
        <p:spPr>
          <a:noFill/>
        </p:spPr>
        <p:txBody>
          <a:bodyPr/>
          <a:lstStyle/>
          <a:p>
            <a:endParaRPr lang="fr-FR" smtClean="0"/>
          </a:p>
        </p:txBody>
      </p:sp>
      <p:sp>
        <p:nvSpPr>
          <p:cNvPr id="11267" name="Espace réservé du numéro de diapositive 5"/>
          <p:cNvSpPr>
            <a:spLocks noGrp="1"/>
          </p:cNvSpPr>
          <p:nvPr>
            <p:ph type="sldNum" sz="quarter" idx="12"/>
          </p:nvPr>
        </p:nvSpPr>
        <p:spPr>
          <a:noFill/>
        </p:spPr>
        <p:txBody>
          <a:bodyPr/>
          <a:lstStyle/>
          <a:p>
            <a:fld id="{6D71F3F5-BF61-4F9C-B9ED-AB8F77AC9F10}" type="slidenum">
              <a:rPr lang="en-US" smtClean="0"/>
              <a:pPr/>
              <a:t>6</a:t>
            </a:fld>
            <a:endParaRPr lang="en-US" smtClean="0"/>
          </a:p>
        </p:txBody>
      </p:sp>
      <p:sp>
        <p:nvSpPr>
          <p:cNvPr id="11268"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1269" name="Rectangle 3"/>
          <p:cNvSpPr>
            <a:spLocks noGrp="1" noChangeArrowheads="1"/>
          </p:cNvSpPr>
          <p:nvPr>
            <p:ph type="body" idx="1"/>
          </p:nvPr>
        </p:nvSpPr>
        <p:spPr>
          <a:xfrm>
            <a:off x="228600" y="838200"/>
            <a:ext cx="8756650" cy="4953000"/>
          </a:xfrm>
        </p:spPr>
        <p:txBody>
          <a:bodyPr/>
          <a:lstStyle/>
          <a:p>
            <a:pPr lvl="1" eaLnBrk="1" hangingPunct="1"/>
            <a:endParaRPr lang="fr-FR" smtClean="0"/>
          </a:p>
          <a:p>
            <a:pPr lvl="2" eaLnBrk="1" hangingPunct="1"/>
            <a:r>
              <a:rPr lang="fr-FR" smtClean="0"/>
              <a:t>Production pétrolière : l’offre ne permet plus de satisfaire la demande (peak-oil)</a:t>
            </a:r>
          </a:p>
          <a:p>
            <a:pPr lvl="3" eaLnBrk="1" hangingPunct="1"/>
            <a:endParaRPr lang="fr-FR" smtClean="0"/>
          </a:p>
          <a:p>
            <a:pPr eaLnBrk="1" hangingPunct="1"/>
            <a:endParaRPr lang="fr-FR" smtClean="0">
              <a:solidFill>
                <a:schemeClr val="tx1"/>
              </a:solidFill>
            </a:endParaRPr>
          </a:p>
        </p:txBody>
      </p:sp>
      <p:pic>
        <p:nvPicPr>
          <p:cNvPr id="11270" name="Picture 4" descr="D:\USB 30 08 2006\DGRNE\Chauffage\Travail\AGW VERSION MODIFIEE\Formations\REFERENCE LEGISLATION\peak-oil.jpg"/>
          <p:cNvPicPr>
            <a:picLocks noChangeAspect="1" noChangeArrowheads="1"/>
          </p:cNvPicPr>
          <p:nvPr/>
        </p:nvPicPr>
        <p:blipFill>
          <a:blip r:embed="rId3" cstate="print"/>
          <a:srcRect/>
          <a:stretch>
            <a:fillRect/>
          </a:stretch>
        </p:blipFill>
        <p:spPr bwMode="auto">
          <a:xfrm>
            <a:off x="1371600" y="2057400"/>
            <a:ext cx="6410325" cy="371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u pied de page 4"/>
          <p:cNvSpPr>
            <a:spLocks noGrp="1"/>
          </p:cNvSpPr>
          <p:nvPr>
            <p:ph type="ftr" sz="quarter" idx="11"/>
          </p:nvPr>
        </p:nvSpPr>
        <p:spPr>
          <a:noFill/>
        </p:spPr>
        <p:txBody>
          <a:bodyPr/>
          <a:lstStyle/>
          <a:p>
            <a:endParaRPr lang="fr-FR" smtClean="0"/>
          </a:p>
        </p:txBody>
      </p:sp>
      <p:sp>
        <p:nvSpPr>
          <p:cNvPr id="66563" name="Espace réservé du numéro de diapositive 5"/>
          <p:cNvSpPr>
            <a:spLocks noGrp="1"/>
          </p:cNvSpPr>
          <p:nvPr>
            <p:ph type="sldNum" sz="quarter" idx="12"/>
          </p:nvPr>
        </p:nvSpPr>
        <p:spPr>
          <a:noFill/>
        </p:spPr>
        <p:txBody>
          <a:bodyPr/>
          <a:lstStyle/>
          <a:p>
            <a:fld id="{0E2492A7-5B29-462E-A854-1920F787DB11}" type="slidenum">
              <a:rPr lang="en-US" smtClean="0"/>
              <a:pPr/>
              <a:t>60</a:t>
            </a:fld>
            <a:endParaRPr lang="en-US" smtClean="0"/>
          </a:p>
        </p:txBody>
      </p:sp>
      <p:sp>
        <p:nvSpPr>
          <p:cNvPr id="66564" name="Rectangle 2"/>
          <p:cNvSpPr>
            <a:spLocks noGrp="1" noChangeArrowheads="1"/>
          </p:cNvSpPr>
          <p:nvPr>
            <p:ph type="title"/>
          </p:nvPr>
        </p:nvSpPr>
        <p:spPr/>
        <p:txBody>
          <a:bodyPr/>
          <a:lstStyle/>
          <a:p>
            <a:pPr eaLnBrk="1" hangingPunct="1"/>
            <a:r>
              <a:rPr lang="fr-FR" smtClean="0"/>
              <a:t>5.3. Installation des générateurs</a:t>
            </a:r>
            <a:endParaRPr lang="en-US" smtClean="0"/>
          </a:p>
        </p:txBody>
      </p:sp>
      <p:sp>
        <p:nvSpPr>
          <p:cNvPr id="66565" name="Rectangle 3"/>
          <p:cNvSpPr>
            <a:spLocks noGrp="1" noChangeArrowheads="1"/>
          </p:cNvSpPr>
          <p:nvPr>
            <p:ph type="body" idx="1"/>
          </p:nvPr>
        </p:nvSpPr>
        <p:spPr>
          <a:xfrm>
            <a:off x="228600" y="838200"/>
            <a:ext cx="8756650" cy="5410200"/>
          </a:xfrm>
        </p:spPr>
        <p:txBody>
          <a:bodyPr/>
          <a:lstStyle/>
          <a:p>
            <a:pPr lvl="2" eaLnBrk="1" hangingPunct="1"/>
            <a:endParaRPr lang="fr-FR" dirty="0" smtClean="0"/>
          </a:p>
          <a:p>
            <a:pPr lvl="2" eaLnBrk="1" hangingPunct="1"/>
            <a:r>
              <a:rPr lang="fr-FR" b="1" dirty="0" smtClean="0"/>
              <a:t>Après le 29/05/2009</a:t>
            </a:r>
            <a:r>
              <a:rPr lang="fr-FR" dirty="0" smtClean="0"/>
              <a:t> =&gt;  Respect, selon les cas, </a:t>
            </a:r>
            <a:r>
              <a:rPr lang="fr-FR" dirty="0" smtClean="0">
                <a:solidFill>
                  <a:srgbClr val="FF0066"/>
                </a:solidFill>
              </a:rPr>
              <a:t>des normes</a:t>
            </a:r>
            <a:r>
              <a:rPr lang="fr-FR" dirty="0" smtClean="0"/>
              <a:t> NBN B 61-001 (espace installation ≥ 70 kW),  B 61-002 (espace installation &lt; 70 kW), D 51-003 (installations GN), D 51-004 (canalisations GN), D 51-006 (installations butane/propane).</a:t>
            </a:r>
          </a:p>
          <a:p>
            <a:pPr lvl="2" eaLnBrk="1" hangingPunct="1"/>
            <a:endParaRPr lang="fr-FR" dirty="0" smtClean="0"/>
          </a:p>
          <a:p>
            <a:pPr lvl="2" eaLnBrk="1" hangingPunct="1"/>
            <a:r>
              <a:rPr lang="fr-FR" b="1" dirty="0" smtClean="0"/>
              <a:t>Avant le 29/05/2009</a:t>
            </a:r>
            <a:r>
              <a:rPr lang="fr-FR" dirty="0" smtClean="0"/>
              <a:t> =&gt; doit répondre aux </a:t>
            </a:r>
            <a:r>
              <a:rPr lang="fr-FR" dirty="0" smtClean="0">
                <a:solidFill>
                  <a:srgbClr val="FF0066"/>
                </a:solidFill>
              </a:rPr>
              <a:t>prescriptions arrêtées par le Ministre de l'Environnement</a:t>
            </a:r>
            <a:r>
              <a:rPr lang="fr-FR" dirty="0" smtClean="0"/>
              <a:t>. </a:t>
            </a:r>
          </a:p>
          <a:p>
            <a:pPr lvl="3" eaLnBrk="1" hangingPunct="1"/>
            <a:r>
              <a:rPr lang="fr-FR" dirty="0" smtClean="0"/>
              <a:t>En attendant ces prescriptions, il doit satisfaire aux dispositions du code de bonne pratique qui lui était applicable au moment du placement de l'installation de chauffage central ou auxquelles il a été soumis par la suite.</a:t>
            </a:r>
          </a:p>
          <a:p>
            <a:pPr lvl="3" eaLnBrk="1" hangingPunct="1"/>
            <a:endParaRPr lang="fr-FR" dirty="0" smtClean="0"/>
          </a:p>
          <a:p>
            <a:pPr lvl="2" eaLnBrk="1" hangingPunct="1"/>
            <a:r>
              <a:rPr lang="fr-FR" dirty="0" smtClean="0">
                <a:solidFill>
                  <a:schemeClr val="folHlink"/>
                </a:solidFill>
              </a:rPr>
              <a:t>Demande initiale de permis d'urbanisme</a:t>
            </a:r>
            <a:r>
              <a:rPr lang="fr-FR" dirty="0" smtClean="0"/>
              <a:t> = critère objectif permettant de distinguer un bâtiment neuf d’un bâtiment existant.</a:t>
            </a:r>
          </a:p>
          <a:p>
            <a:pPr eaLnBrk="1" hangingPunct="1"/>
            <a:endParaRPr lang="fr-FR" dirty="0" smtClean="0">
              <a:solidFill>
                <a:srgbClr val="FF0066"/>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u pied de page 4"/>
          <p:cNvSpPr>
            <a:spLocks noGrp="1"/>
          </p:cNvSpPr>
          <p:nvPr>
            <p:ph type="ftr" sz="quarter" idx="11"/>
          </p:nvPr>
        </p:nvSpPr>
        <p:spPr>
          <a:noFill/>
        </p:spPr>
        <p:txBody>
          <a:bodyPr/>
          <a:lstStyle/>
          <a:p>
            <a:endParaRPr lang="fr-FR" smtClean="0"/>
          </a:p>
        </p:txBody>
      </p:sp>
      <p:sp>
        <p:nvSpPr>
          <p:cNvPr id="67587" name="Espace réservé du numéro de diapositive 5"/>
          <p:cNvSpPr>
            <a:spLocks noGrp="1"/>
          </p:cNvSpPr>
          <p:nvPr>
            <p:ph type="sldNum" sz="quarter" idx="12"/>
          </p:nvPr>
        </p:nvSpPr>
        <p:spPr>
          <a:noFill/>
        </p:spPr>
        <p:txBody>
          <a:bodyPr/>
          <a:lstStyle/>
          <a:p>
            <a:fld id="{0FB5F5F0-865D-4155-BED9-0E0C0758AB74}" type="slidenum">
              <a:rPr lang="en-US" smtClean="0"/>
              <a:pPr/>
              <a:t>61</a:t>
            </a:fld>
            <a:endParaRPr lang="en-US" smtClean="0"/>
          </a:p>
        </p:txBody>
      </p:sp>
      <p:sp>
        <p:nvSpPr>
          <p:cNvPr id="67588" name="Rectangle 2"/>
          <p:cNvSpPr>
            <a:spLocks noGrp="1" noChangeArrowheads="1"/>
          </p:cNvSpPr>
          <p:nvPr>
            <p:ph type="title"/>
          </p:nvPr>
        </p:nvSpPr>
        <p:spPr/>
        <p:txBody>
          <a:bodyPr/>
          <a:lstStyle/>
          <a:p>
            <a:pPr eaLnBrk="1" hangingPunct="1"/>
            <a:r>
              <a:rPr lang="fr-FR" smtClean="0"/>
              <a:t>5.3. Installation des générateurs</a:t>
            </a:r>
            <a:endParaRPr lang="en-US" smtClean="0"/>
          </a:p>
        </p:txBody>
      </p:sp>
      <p:sp>
        <p:nvSpPr>
          <p:cNvPr id="67589" name="Rectangle 3"/>
          <p:cNvSpPr>
            <a:spLocks noGrp="1" noChangeArrowheads="1"/>
          </p:cNvSpPr>
          <p:nvPr>
            <p:ph type="body" idx="1"/>
          </p:nvPr>
        </p:nvSpPr>
        <p:spPr>
          <a:xfrm>
            <a:off x="228600" y="838200"/>
            <a:ext cx="8756650" cy="5410200"/>
          </a:xfrm>
        </p:spPr>
        <p:txBody>
          <a:bodyPr/>
          <a:lstStyle/>
          <a:p>
            <a:pPr lvl="2" eaLnBrk="1" hangingPunct="1"/>
            <a:endParaRPr lang="fr-FR" dirty="0" smtClean="0"/>
          </a:p>
          <a:p>
            <a:pPr eaLnBrk="1" hangingPunct="1"/>
            <a:r>
              <a:rPr lang="fr-FR" dirty="0" smtClean="0">
                <a:solidFill>
                  <a:schemeClr val="tx1"/>
                </a:solidFill>
              </a:rPr>
              <a:t>Première mise en service</a:t>
            </a:r>
            <a:endParaRPr lang="fr-FR" dirty="0" smtClean="0"/>
          </a:p>
          <a:p>
            <a:pPr lvl="1" eaLnBrk="1" hangingPunct="1"/>
            <a:r>
              <a:rPr lang="fr-FR" sz="2000" dirty="0" smtClean="0"/>
              <a:t>Par un technicien agréé. </a:t>
            </a:r>
          </a:p>
          <a:p>
            <a:pPr lvl="1" eaLnBrk="1" hangingPunct="1"/>
            <a:r>
              <a:rPr lang="fr-FR" sz="2000" dirty="0" smtClean="0"/>
              <a:t>A moins qu'il effectue directement la réception (voir ci-après), le technicien remet au propriétaire une attestation de réception provisoire </a:t>
            </a:r>
            <a:r>
              <a:rPr lang="fr-FR" sz="2000" dirty="0" smtClean="0">
                <a:hlinkClick r:id="rId3" action="ppaction://hlinkfile"/>
              </a:rPr>
              <a:t>(cliquer ici)</a:t>
            </a:r>
            <a:r>
              <a:rPr lang="fr-FR" sz="2000" dirty="0" smtClean="0"/>
              <a:t>.</a:t>
            </a:r>
          </a:p>
          <a:p>
            <a:pPr lvl="1" eaLnBrk="1" hangingPunct="1"/>
            <a:endParaRPr lang="fr-FR" sz="2000" dirty="0" smtClean="0"/>
          </a:p>
          <a:p>
            <a:pPr eaLnBrk="1" hangingPunct="1"/>
            <a:r>
              <a:rPr lang="fr-FR" dirty="0" smtClean="0">
                <a:solidFill>
                  <a:schemeClr val="tx1"/>
                </a:solidFill>
              </a:rPr>
              <a:t>Orifices de mesure</a:t>
            </a:r>
          </a:p>
          <a:p>
            <a:pPr lvl="1" eaLnBrk="1" hangingPunct="1"/>
            <a:r>
              <a:rPr lang="fr-FR" sz="2000" dirty="0" smtClean="0"/>
              <a:t>Les installations de chauffage central devront être équipées d'orifices de mesure réalisés conformément aux dispositions </a:t>
            </a:r>
            <a:r>
              <a:rPr lang="fr-FR" sz="2000" u="sng" dirty="0" smtClean="0"/>
              <a:t>arrêtées par le Ministre de l'Environnement</a:t>
            </a:r>
            <a:r>
              <a:rPr lang="fr-FR" sz="2000" dirty="0" smtClean="0"/>
              <a:t>. </a:t>
            </a:r>
          </a:p>
          <a:p>
            <a:pPr lvl="2" eaLnBrk="1" hangingPunct="1"/>
            <a:endParaRPr lang="fr-FR" sz="800" dirty="0" smtClean="0"/>
          </a:p>
          <a:p>
            <a:pPr lvl="2" eaLnBrk="1" hangingPunct="1"/>
            <a:r>
              <a:rPr lang="fr-FR" sz="1600" dirty="0" smtClean="0"/>
              <a:t>En attendant : voir la remarque 8 à ce sujet figurant sur le modèle d’attestation de contrôle.</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u pied de page 4"/>
          <p:cNvSpPr>
            <a:spLocks noGrp="1"/>
          </p:cNvSpPr>
          <p:nvPr>
            <p:ph type="ftr" sz="quarter" idx="11"/>
          </p:nvPr>
        </p:nvSpPr>
        <p:spPr>
          <a:noFill/>
        </p:spPr>
        <p:txBody>
          <a:bodyPr/>
          <a:lstStyle/>
          <a:p>
            <a:endParaRPr lang="fr-FR" smtClean="0"/>
          </a:p>
        </p:txBody>
      </p:sp>
      <p:sp>
        <p:nvSpPr>
          <p:cNvPr id="68611" name="Espace réservé du numéro de diapositive 5"/>
          <p:cNvSpPr>
            <a:spLocks noGrp="1"/>
          </p:cNvSpPr>
          <p:nvPr>
            <p:ph type="sldNum" sz="quarter" idx="12"/>
          </p:nvPr>
        </p:nvSpPr>
        <p:spPr>
          <a:noFill/>
        </p:spPr>
        <p:txBody>
          <a:bodyPr/>
          <a:lstStyle/>
          <a:p>
            <a:fld id="{BF73EA91-46A8-4B72-94C1-86FE5D89B13E}" type="slidenum">
              <a:rPr lang="en-US" smtClean="0"/>
              <a:pPr/>
              <a:t>62</a:t>
            </a:fld>
            <a:endParaRPr lang="en-US" smtClean="0"/>
          </a:p>
        </p:txBody>
      </p:sp>
      <p:sp>
        <p:nvSpPr>
          <p:cNvPr id="68612" name="Rectangle 2"/>
          <p:cNvSpPr>
            <a:spLocks noGrp="1" noChangeArrowheads="1"/>
          </p:cNvSpPr>
          <p:nvPr>
            <p:ph type="title"/>
          </p:nvPr>
        </p:nvSpPr>
        <p:spPr/>
        <p:txBody>
          <a:bodyPr/>
          <a:lstStyle/>
          <a:p>
            <a:pPr eaLnBrk="1" hangingPunct="1"/>
            <a:r>
              <a:rPr lang="fr-FR" smtClean="0"/>
              <a:t>5.3. Installation des générateurs</a:t>
            </a:r>
            <a:endParaRPr lang="en-US" smtClean="0"/>
          </a:p>
        </p:txBody>
      </p:sp>
      <p:sp>
        <p:nvSpPr>
          <p:cNvPr id="68613" name="Rectangle 3"/>
          <p:cNvSpPr>
            <a:spLocks noGrp="1" noChangeArrowheads="1"/>
          </p:cNvSpPr>
          <p:nvPr>
            <p:ph type="body" idx="1"/>
          </p:nvPr>
        </p:nvSpPr>
        <p:spPr>
          <a:xfrm>
            <a:off x="228600" y="838200"/>
            <a:ext cx="8756650" cy="5410200"/>
          </a:xfrm>
        </p:spPr>
        <p:txBody>
          <a:bodyPr/>
          <a:lstStyle/>
          <a:p>
            <a:pPr lvl="2" eaLnBrk="1" hangingPunct="1"/>
            <a:endParaRPr lang="fr-FR" smtClean="0"/>
          </a:p>
          <a:p>
            <a:pPr lvl="1" algn="just" eaLnBrk="1" hangingPunct="1">
              <a:buFont typeface="Symbol" pitchFamily="18" charset="2"/>
              <a:buChar char="·"/>
            </a:pPr>
            <a:r>
              <a:rPr lang="fr-FR" b="1" smtClean="0">
                <a:solidFill>
                  <a:schemeClr val="tx1"/>
                </a:solidFill>
              </a:rPr>
              <a:t>Puissance maximale réglée</a:t>
            </a:r>
          </a:p>
          <a:p>
            <a:pPr lvl="2" algn="just" eaLnBrk="1" hangingPunct="1">
              <a:buFontTx/>
              <a:buChar char="–"/>
            </a:pPr>
            <a:r>
              <a:rPr lang="fr-FR" sz="2200" smtClean="0"/>
              <a:t>Lors du placement d’une ou de plusieurs nouvelles chaudières, la puissance calorifique nominale nécessaire est déterminée conformément à la méthode fixée par le Ministre de l’Energie (non définie à ce jour – tant qu’elle ne l’est pas, cette disposition n’est pas d’application					</a:t>
            </a:r>
            <a:r>
              <a:rPr lang="fr-FR" smtClean="0">
                <a:solidFill>
                  <a:schemeClr val="tx1"/>
                </a:solidFill>
              </a:rPr>
              <a:t> </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0" y="2174875"/>
            <a:ext cx="9144000" cy="1470025"/>
          </a:xfrm>
        </p:spPr>
        <p:txBody>
          <a:bodyPr/>
          <a:lstStyle/>
          <a:p>
            <a:pPr marL="1052513" indent="-471488" algn="l" eaLnBrk="1" hangingPunct="1">
              <a:tabLst>
                <a:tab pos="2005013" algn="l"/>
              </a:tabLst>
            </a:pPr>
            <a:r>
              <a:rPr lang="fr-FR" smtClean="0"/>
              <a:t/>
            </a:r>
            <a:br>
              <a:rPr lang="fr-FR" smtClean="0"/>
            </a:br>
            <a:r>
              <a:rPr lang="fr-FR" smtClean="0"/>
              <a:t/>
            </a:r>
            <a:br>
              <a:rPr lang="fr-FR" smtClean="0"/>
            </a:br>
            <a:r>
              <a:rPr lang="fr-FR" smtClean="0"/>
              <a:t/>
            </a:r>
            <a:br>
              <a:rPr lang="fr-FR" smtClean="0"/>
            </a:br>
            <a:r>
              <a:rPr lang="fr-FR" smtClean="0"/>
              <a:t>5.4. Réception des générateurs de 	chaleur</a:t>
            </a:r>
            <a:endParaRPr lang="en-GB"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u pied de page 4"/>
          <p:cNvSpPr>
            <a:spLocks noGrp="1"/>
          </p:cNvSpPr>
          <p:nvPr>
            <p:ph type="ftr" sz="quarter" idx="11"/>
          </p:nvPr>
        </p:nvSpPr>
        <p:spPr>
          <a:noFill/>
        </p:spPr>
        <p:txBody>
          <a:bodyPr/>
          <a:lstStyle/>
          <a:p>
            <a:endParaRPr lang="fr-FR" smtClean="0"/>
          </a:p>
        </p:txBody>
      </p:sp>
      <p:sp>
        <p:nvSpPr>
          <p:cNvPr id="70659" name="Espace réservé du numéro de diapositive 5"/>
          <p:cNvSpPr>
            <a:spLocks noGrp="1"/>
          </p:cNvSpPr>
          <p:nvPr>
            <p:ph type="sldNum" sz="quarter" idx="12"/>
          </p:nvPr>
        </p:nvSpPr>
        <p:spPr>
          <a:noFill/>
        </p:spPr>
        <p:txBody>
          <a:bodyPr/>
          <a:lstStyle/>
          <a:p>
            <a:fld id="{64B81BEF-0B21-4079-BD0A-FC01748F7218}" type="slidenum">
              <a:rPr lang="en-US" smtClean="0"/>
              <a:pPr/>
              <a:t>64</a:t>
            </a:fld>
            <a:endParaRPr lang="en-US" smtClean="0"/>
          </a:p>
        </p:txBody>
      </p:sp>
      <p:sp>
        <p:nvSpPr>
          <p:cNvPr id="70660" name="Rectangle 2"/>
          <p:cNvSpPr>
            <a:spLocks noGrp="1" noChangeArrowheads="1"/>
          </p:cNvSpPr>
          <p:nvPr>
            <p:ph type="title"/>
          </p:nvPr>
        </p:nvSpPr>
        <p:spPr/>
        <p:txBody>
          <a:bodyPr/>
          <a:lstStyle/>
          <a:p>
            <a:pPr eaLnBrk="1" hangingPunct="1"/>
            <a:r>
              <a:rPr lang="fr-FR" smtClean="0"/>
              <a:t>5.4. Réception des générateurs</a:t>
            </a:r>
            <a:endParaRPr lang="en-US" smtClean="0"/>
          </a:p>
        </p:txBody>
      </p:sp>
      <p:sp>
        <p:nvSpPr>
          <p:cNvPr id="70661" name="Rectangle 3"/>
          <p:cNvSpPr>
            <a:spLocks noGrp="1" noChangeArrowheads="1"/>
          </p:cNvSpPr>
          <p:nvPr>
            <p:ph type="body" idx="1"/>
          </p:nvPr>
        </p:nvSpPr>
        <p:spPr>
          <a:xfrm>
            <a:off x="228600" y="838200"/>
            <a:ext cx="8756650" cy="5410200"/>
          </a:xfrm>
        </p:spPr>
        <p:txBody>
          <a:bodyPr/>
          <a:lstStyle/>
          <a:p>
            <a:pPr lvl="2" eaLnBrk="1" hangingPunct="1"/>
            <a:r>
              <a:rPr lang="fr-FR" sz="2400" b="1" dirty="0" smtClean="0">
                <a:solidFill>
                  <a:schemeClr val="tx1"/>
                </a:solidFill>
              </a:rPr>
              <a:t>Obligation du propriétaire</a:t>
            </a:r>
            <a:endParaRPr lang="fr-FR" dirty="0" smtClean="0">
              <a:solidFill>
                <a:schemeClr val="tx1"/>
              </a:solidFill>
            </a:endParaRPr>
          </a:p>
          <a:p>
            <a:pPr lvl="3" algn="just" eaLnBrk="1" hangingPunct="1"/>
            <a:r>
              <a:rPr lang="fr-FR" dirty="0" smtClean="0"/>
              <a:t>Le propriétaire ayant fait installer un générateur ou remplacer son brûleur doit faire réaliser une réception.</a:t>
            </a:r>
          </a:p>
          <a:p>
            <a:pPr lvl="3" algn="just" eaLnBrk="1" hangingPunct="1"/>
            <a:endParaRPr lang="fr-FR" dirty="0" smtClean="0"/>
          </a:p>
          <a:p>
            <a:pPr lvl="2" algn="just" eaLnBrk="1" hangingPunct="1"/>
            <a:r>
              <a:rPr lang="fr-FR" sz="2400" b="1" dirty="0" smtClean="0">
                <a:solidFill>
                  <a:schemeClr val="tx1"/>
                </a:solidFill>
              </a:rPr>
              <a:t>Quand ?</a:t>
            </a:r>
            <a:endParaRPr lang="fr-FR" dirty="0" smtClean="0">
              <a:solidFill>
                <a:schemeClr val="tx1"/>
              </a:solidFill>
            </a:endParaRPr>
          </a:p>
          <a:p>
            <a:pPr lvl="3" algn="just" eaLnBrk="1" hangingPunct="1"/>
            <a:r>
              <a:rPr lang="fr-FR" dirty="0" smtClean="0"/>
              <a:t>Lors de la première mise en service lorsque le technicien effectuant cette opération effectue également la réception.</a:t>
            </a:r>
          </a:p>
          <a:p>
            <a:pPr lvl="3" algn="just" eaLnBrk="1" hangingPunct="1"/>
            <a:r>
              <a:rPr lang="fr-FR" dirty="0" smtClean="0"/>
              <a:t>Au plus tard 15 jours après la première mise en service lorsque le propriétaire fait réaliser la réception par une tierce personne.</a:t>
            </a:r>
          </a:p>
          <a:p>
            <a:pPr lvl="4" algn="just" eaLnBrk="1" hangingPunct="1"/>
            <a:r>
              <a:rPr lang="fr-FR" sz="1800" dirty="0" smtClean="0"/>
              <a:t>Dans ce cas, le technicien ayant effectué la première mise en service remet au propriétaire de l’installation une attestation de réception provisoire </a:t>
            </a:r>
            <a:r>
              <a:rPr lang="fr-FR" sz="1800" dirty="0" smtClean="0">
                <a:hlinkClick r:id="rId3" action="ppaction://hlinkfile"/>
              </a:rPr>
              <a:t>(cliquer ici).</a:t>
            </a:r>
            <a:endParaRPr lang="fr-FR" sz="1800" dirty="0" smtClean="0">
              <a:solidFill>
                <a:srgbClr val="FF0066"/>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u pied de page 4"/>
          <p:cNvSpPr>
            <a:spLocks noGrp="1"/>
          </p:cNvSpPr>
          <p:nvPr>
            <p:ph type="ftr" sz="quarter" idx="11"/>
          </p:nvPr>
        </p:nvSpPr>
        <p:spPr>
          <a:noFill/>
        </p:spPr>
        <p:txBody>
          <a:bodyPr/>
          <a:lstStyle/>
          <a:p>
            <a:endParaRPr lang="fr-FR" smtClean="0"/>
          </a:p>
        </p:txBody>
      </p:sp>
      <p:sp>
        <p:nvSpPr>
          <p:cNvPr id="71683" name="Espace réservé du numéro de diapositive 5"/>
          <p:cNvSpPr>
            <a:spLocks noGrp="1"/>
          </p:cNvSpPr>
          <p:nvPr>
            <p:ph type="sldNum" sz="quarter" idx="12"/>
          </p:nvPr>
        </p:nvSpPr>
        <p:spPr>
          <a:noFill/>
        </p:spPr>
        <p:txBody>
          <a:bodyPr/>
          <a:lstStyle/>
          <a:p>
            <a:fld id="{60895BD9-E6F5-4105-9854-23FB60436BDF}" type="slidenum">
              <a:rPr lang="en-US" smtClean="0"/>
              <a:pPr/>
              <a:t>65</a:t>
            </a:fld>
            <a:endParaRPr lang="en-US" smtClean="0"/>
          </a:p>
        </p:txBody>
      </p:sp>
      <p:sp>
        <p:nvSpPr>
          <p:cNvPr id="71684" name="Rectangle 1026"/>
          <p:cNvSpPr>
            <a:spLocks noGrp="1" noChangeArrowheads="1"/>
          </p:cNvSpPr>
          <p:nvPr>
            <p:ph type="title"/>
          </p:nvPr>
        </p:nvSpPr>
        <p:spPr/>
        <p:txBody>
          <a:bodyPr/>
          <a:lstStyle/>
          <a:p>
            <a:pPr eaLnBrk="1" hangingPunct="1"/>
            <a:r>
              <a:rPr lang="fr-FR" smtClean="0"/>
              <a:t>5.4. Réception des générateurs</a:t>
            </a:r>
            <a:endParaRPr lang="en-US" smtClean="0"/>
          </a:p>
        </p:txBody>
      </p:sp>
      <p:sp>
        <p:nvSpPr>
          <p:cNvPr id="71685" name="Rectangle 1027"/>
          <p:cNvSpPr>
            <a:spLocks noGrp="1" noChangeArrowheads="1"/>
          </p:cNvSpPr>
          <p:nvPr>
            <p:ph type="body" idx="1"/>
          </p:nvPr>
        </p:nvSpPr>
        <p:spPr>
          <a:xfrm>
            <a:off x="228600" y="838200"/>
            <a:ext cx="8756650" cy="5410200"/>
          </a:xfrm>
        </p:spPr>
        <p:txBody>
          <a:bodyPr/>
          <a:lstStyle/>
          <a:p>
            <a:pPr lvl="2" eaLnBrk="1" hangingPunct="1"/>
            <a:endParaRPr lang="fr-FR" sz="2400" b="1" smtClean="0">
              <a:solidFill>
                <a:schemeClr val="tx1"/>
              </a:solidFill>
            </a:endParaRPr>
          </a:p>
          <a:p>
            <a:pPr lvl="2" eaLnBrk="1" hangingPunct="1"/>
            <a:r>
              <a:rPr lang="fr-FR" sz="2400" b="1" smtClean="0">
                <a:solidFill>
                  <a:schemeClr val="tx1"/>
                </a:solidFill>
              </a:rPr>
              <a:t>Par qui ?</a:t>
            </a:r>
          </a:p>
          <a:p>
            <a:pPr lvl="2" eaLnBrk="1" hangingPunct="1"/>
            <a:endParaRPr lang="fr-FR" sz="1000" smtClean="0">
              <a:solidFill>
                <a:schemeClr val="tx1"/>
              </a:solidFill>
            </a:endParaRPr>
          </a:p>
          <a:p>
            <a:pPr lvl="3" algn="just" eaLnBrk="1" hangingPunct="1"/>
            <a:r>
              <a:rPr lang="fr-FR" smtClean="0"/>
              <a:t>La réception doit être effectuée par un </a:t>
            </a:r>
            <a:r>
              <a:rPr lang="fr-FR" u="sng" smtClean="0"/>
              <a:t>technicien agréé</a:t>
            </a:r>
            <a:r>
              <a:rPr lang="fr-FR" smtClean="0"/>
              <a:t> disposant de l'agrément correspondant au générateur réceptionné. </a:t>
            </a:r>
          </a:p>
          <a:p>
            <a:pPr lvl="3" algn="just" eaLnBrk="1" hangingPunct="1"/>
            <a:endParaRPr lang="fr-FR" sz="1000" smtClean="0"/>
          </a:p>
          <a:p>
            <a:pPr lvl="3" eaLnBrk="1" hangingPunct="1"/>
            <a:r>
              <a:rPr lang="fr-FR" smtClean="0"/>
              <a:t>Lorsque la puissance utile du générateur ou de l'ensemble des générateurs raccordés au même réseau hydraulique est supérieure ou égale à 400 kW, le </a:t>
            </a:r>
            <a:r>
              <a:rPr lang="fr-FR" u="sng" smtClean="0"/>
              <a:t>technicien agréé</a:t>
            </a:r>
            <a:r>
              <a:rPr lang="fr-FR" smtClean="0"/>
              <a:t> doit travailler pour le compte d'un </a:t>
            </a:r>
            <a:r>
              <a:rPr lang="fr-FR" u="sng" smtClean="0"/>
              <a:t>organisme de contrôle accrédité</a:t>
            </a:r>
            <a:r>
              <a:rPr lang="fr-FR" smtClean="0"/>
              <a:t>.</a:t>
            </a:r>
          </a:p>
          <a:p>
            <a:pPr lvl="3" algn="just"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u pied de page 4"/>
          <p:cNvSpPr>
            <a:spLocks noGrp="1"/>
          </p:cNvSpPr>
          <p:nvPr>
            <p:ph type="ftr" sz="quarter" idx="11"/>
          </p:nvPr>
        </p:nvSpPr>
        <p:spPr>
          <a:noFill/>
        </p:spPr>
        <p:txBody>
          <a:bodyPr/>
          <a:lstStyle/>
          <a:p>
            <a:endParaRPr lang="fr-FR" smtClean="0"/>
          </a:p>
        </p:txBody>
      </p:sp>
      <p:sp>
        <p:nvSpPr>
          <p:cNvPr id="72707" name="Espace réservé du numéro de diapositive 5"/>
          <p:cNvSpPr>
            <a:spLocks noGrp="1"/>
          </p:cNvSpPr>
          <p:nvPr>
            <p:ph type="sldNum" sz="quarter" idx="12"/>
          </p:nvPr>
        </p:nvSpPr>
        <p:spPr>
          <a:noFill/>
        </p:spPr>
        <p:txBody>
          <a:bodyPr/>
          <a:lstStyle/>
          <a:p>
            <a:fld id="{7C76203C-A28A-4D29-9D39-A5D44DF88C87}" type="slidenum">
              <a:rPr lang="en-US" smtClean="0"/>
              <a:pPr/>
              <a:t>66</a:t>
            </a:fld>
            <a:endParaRPr lang="en-US" smtClean="0"/>
          </a:p>
        </p:txBody>
      </p:sp>
      <p:sp>
        <p:nvSpPr>
          <p:cNvPr id="72708" name="Rectangle 2"/>
          <p:cNvSpPr>
            <a:spLocks noGrp="1" noChangeArrowheads="1"/>
          </p:cNvSpPr>
          <p:nvPr>
            <p:ph type="title"/>
          </p:nvPr>
        </p:nvSpPr>
        <p:spPr/>
        <p:txBody>
          <a:bodyPr/>
          <a:lstStyle/>
          <a:p>
            <a:pPr eaLnBrk="1" hangingPunct="1"/>
            <a:r>
              <a:rPr lang="fr-FR" smtClean="0"/>
              <a:t>5.4. Réception des générateurs</a:t>
            </a:r>
            <a:endParaRPr lang="en-US" smtClean="0"/>
          </a:p>
        </p:txBody>
      </p:sp>
      <p:sp>
        <p:nvSpPr>
          <p:cNvPr id="72709" name="Rectangle 3"/>
          <p:cNvSpPr>
            <a:spLocks noGrp="1" noChangeArrowheads="1"/>
          </p:cNvSpPr>
          <p:nvPr>
            <p:ph type="body" idx="1"/>
          </p:nvPr>
        </p:nvSpPr>
        <p:spPr>
          <a:xfrm>
            <a:off x="228600" y="838200"/>
            <a:ext cx="8756650" cy="5410200"/>
          </a:xfrm>
        </p:spPr>
        <p:txBody>
          <a:bodyPr/>
          <a:lstStyle/>
          <a:p>
            <a:pPr lvl="2" eaLnBrk="1" hangingPunct="1">
              <a:defRPr/>
            </a:pPr>
            <a:r>
              <a:rPr lang="fr-FR" sz="2400" b="1" dirty="0" smtClean="0">
                <a:solidFill>
                  <a:schemeClr val="tx1"/>
                </a:solidFill>
              </a:rPr>
              <a:t>Que vise cette réception ?</a:t>
            </a:r>
            <a:endParaRPr lang="fr-FR" sz="2400" dirty="0" smtClean="0">
              <a:solidFill>
                <a:schemeClr val="tx1"/>
              </a:solidFill>
            </a:endParaRPr>
          </a:p>
          <a:p>
            <a:pPr lvl="3" algn="just" eaLnBrk="1" hangingPunct="1">
              <a:defRPr/>
            </a:pPr>
            <a:r>
              <a:rPr lang="fr-FR" dirty="0" smtClean="0">
                <a:solidFill>
                  <a:srgbClr val="000080"/>
                </a:solidFill>
              </a:rPr>
              <a:t>Le contenu de la réception est défini à l’annexe III :</a:t>
            </a:r>
          </a:p>
          <a:p>
            <a:pPr lvl="4" algn="just" eaLnBrk="1" hangingPunct="1">
              <a:defRPr/>
            </a:pPr>
            <a:r>
              <a:rPr lang="fr-FR" sz="1700" dirty="0" smtClean="0">
                <a:solidFill>
                  <a:srgbClr val="000080"/>
                </a:solidFill>
              </a:rPr>
              <a:t>vérification raccordement chaudière-brûleur ; </a:t>
            </a:r>
          </a:p>
          <a:p>
            <a:pPr lvl="4" algn="just" eaLnBrk="1" hangingPunct="1">
              <a:defRPr/>
            </a:pPr>
            <a:r>
              <a:rPr lang="fr-FR" sz="1700" dirty="0" smtClean="0">
                <a:solidFill>
                  <a:srgbClr val="000080"/>
                </a:solidFill>
              </a:rPr>
              <a:t>adéquation chaudière brûleur ;</a:t>
            </a:r>
          </a:p>
          <a:p>
            <a:pPr lvl="4" algn="just" eaLnBrk="1" hangingPunct="1">
              <a:defRPr/>
            </a:pPr>
            <a:r>
              <a:rPr lang="fr-FR" sz="1700" dirty="0" smtClean="0">
                <a:solidFill>
                  <a:srgbClr val="000080"/>
                </a:solidFill>
              </a:rPr>
              <a:t>contrôle des orifices de mesure ;</a:t>
            </a:r>
          </a:p>
          <a:p>
            <a:pPr lvl="4" algn="just" eaLnBrk="1" hangingPunct="1">
              <a:defRPr/>
            </a:pPr>
            <a:r>
              <a:rPr lang="fr-FR" sz="1700" dirty="0" smtClean="0">
                <a:solidFill>
                  <a:srgbClr val="000080"/>
                </a:solidFill>
              </a:rPr>
              <a:t>vérification des conduits d’évacuation ;</a:t>
            </a:r>
          </a:p>
          <a:p>
            <a:pPr lvl="4" algn="just" eaLnBrk="1" hangingPunct="1">
              <a:defRPr/>
            </a:pPr>
            <a:r>
              <a:rPr lang="fr-FR" sz="1700" dirty="0" smtClean="0">
                <a:solidFill>
                  <a:srgbClr val="000080"/>
                </a:solidFill>
              </a:rPr>
              <a:t>contrôle de la conformité de la cheminée, de l’aération du local de chauffe, de l’amenée d’air comburant aux normes NBN B 61-001, B 61-002 ;</a:t>
            </a:r>
          </a:p>
          <a:p>
            <a:pPr lvl="4" algn="just" eaLnBrk="1" hangingPunct="1">
              <a:defRPr/>
            </a:pPr>
            <a:r>
              <a:rPr lang="fr-FR" sz="1700" dirty="0" smtClean="0">
                <a:solidFill>
                  <a:srgbClr val="000080"/>
                </a:solidFill>
              </a:rPr>
              <a:t>réalisation des essais de vérification de bon fonctionnement ;</a:t>
            </a:r>
          </a:p>
          <a:p>
            <a:pPr lvl="4" algn="just" eaLnBrk="1" hangingPunct="1">
              <a:defRPr/>
            </a:pPr>
            <a:r>
              <a:rPr lang="fr-FR" sz="1700" dirty="0" smtClean="0">
                <a:solidFill>
                  <a:srgbClr val="000080"/>
                </a:solidFill>
              </a:rPr>
              <a:t>contrôle de la présence d’instructions d’utilisation et d’entretien ;</a:t>
            </a:r>
          </a:p>
          <a:p>
            <a:pPr lvl="4" eaLnBrk="1" hangingPunct="1">
              <a:tabLst>
                <a:tab pos="2327275" algn="l"/>
              </a:tabLst>
              <a:defRPr/>
            </a:pPr>
            <a:r>
              <a:rPr lang="fr-FR" sz="1700" dirty="0" smtClean="0">
                <a:solidFill>
                  <a:schemeClr val="accent6">
                    <a:lumMod val="40000"/>
                    <a:lumOff val="60000"/>
                  </a:schemeClr>
                </a:solidFill>
              </a:rPr>
              <a:t>La vérification de la présence et de la validité de la note de calcul relative à la puissance maximale installée.</a:t>
            </a:r>
            <a:br>
              <a:rPr lang="fr-FR" sz="1700" dirty="0" smtClean="0">
                <a:solidFill>
                  <a:schemeClr val="accent6">
                    <a:lumMod val="40000"/>
                    <a:lumOff val="60000"/>
                  </a:schemeClr>
                </a:solidFill>
              </a:rPr>
            </a:br>
            <a:r>
              <a:rPr lang="fr-FR" sz="1500" dirty="0" smtClean="0">
                <a:solidFill>
                  <a:schemeClr val="accent6">
                    <a:lumMod val="40000"/>
                    <a:lumOff val="60000"/>
                  </a:schemeClr>
                </a:solidFill>
                <a:sym typeface="Symbol"/>
              </a:rPr>
              <a:t>	Applicable lorsque l’arrêté du Ministre de l’Energie relatif à cette 	méthode sera adopté</a:t>
            </a:r>
            <a:r>
              <a:rPr lang="fr-FR" sz="1500" dirty="0" smtClean="0">
                <a:solidFill>
                  <a:srgbClr val="000080"/>
                </a:solidFill>
                <a:sym typeface="Symbol"/>
              </a:rPr>
              <a:t>.</a:t>
            </a:r>
            <a:r>
              <a:rPr lang="fr-FR" sz="1700" dirty="0" smtClean="0">
                <a:solidFill>
                  <a:srgbClr val="000080"/>
                </a:solidFill>
                <a:sym typeface="Symbol"/>
              </a:rPr>
              <a:t> </a:t>
            </a:r>
            <a:r>
              <a:rPr lang="fr-FR" sz="1700" dirty="0" smtClean="0">
                <a:solidFill>
                  <a:srgbClr val="000080"/>
                </a:solidFill>
              </a:rPr>
              <a:t>	</a:t>
            </a:r>
          </a:p>
          <a:p>
            <a:pPr lvl="3" algn="just" eaLnBrk="1" hangingPunct="1">
              <a:defRPr/>
            </a:pPr>
            <a:r>
              <a:rPr lang="fr-FR" dirty="0" smtClean="0">
                <a:solidFill>
                  <a:srgbClr val="000080"/>
                </a:solidFill>
              </a:rPr>
              <a:t>Au terme de la réception, </a:t>
            </a:r>
            <a:r>
              <a:rPr lang="fr-FR" dirty="0" smtClean="0"/>
              <a:t>un rapport de réception </a:t>
            </a:r>
            <a:r>
              <a:rPr lang="fr-FR" dirty="0" smtClean="0">
                <a:hlinkClick r:id="rId3" action="ppaction://hlinkfile"/>
              </a:rPr>
              <a:t>(cliquer ici) </a:t>
            </a:r>
            <a:r>
              <a:rPr lang="fr-FR" dirty="0" smtClean="0"/>
              <a:t>doit être transmis au propriétaire. </a:t>
            </a:r>
            <a:endParaRPr lang="fr-FR" dirty="0" smtClean="0">
              <a:solidFill>
                <a:srgbClr val="000080"/>
              </a:solidFill>
            </a:endParaRPr>
          </a:p>
          <a:p>
            <a:pPr lvl="3" algn="just" eaLnBrk="1" hangingPunct="1">
              <a:defRPr/>
            </a:pPr>
            <a:endParaRPr lang="fr-FR" dirty="0"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pied de page 4"/>
          <p:cNvSpPr>
            <a:spLocks noGrp="1"/>
          </p:cNvSpPr>
          <p:nvPr>
            <p:ph type="ftr" sz="quarter" idx="11"/>
          </p:nvPr>
        </p:nvSpPr>
        <p:spPr>
          <a:noFill/>
        </p:spPr>
        <p:txBody>
          <a:bodyPr/>
          <a:lstStyle/>
          <a:p>
            <a:endParaRPr lang="fr-FR" smtClean="0"/>
          </a:p>
        </p:txBody>
      </p:sp>
      <p:sp>
        <p:nvSpPr>
          <p:cNvPr id="73731" name="Espace réservé du numéro de diapositive 5"/>
          <p:cNvSpPr>
            <a:spLocks noGrp="1"/>
          </p:cNvSpPr>
          <p:nvPr>
            <p:ph type="sldNum" sz="quarter" idx="12"/>
          </p:nvPr>
        </p:nvSpPr>
        <p:spPr>
          <a:noFill/>
        </p:spPr>
        <p:txBody>
          <a:bodyPr/>
          <a:lstStyle/>
          <a:p>
            <a:fld id="{E2DCC906-9BD4-4A27-AB39-191E8F85F167}" type="slidenum">
              <a:rPr lang="en-US" smtClean="0"/>
              <a:pPr/>
              <a:t>67</a:t>
            </a:fld>
            <a:endParaRPr lang="en-US" smtClean="0"/>
          </a:p>
        </p:txBody>
      </p:sp>
      <p:sp>
        <p:nvSpPr>
          <p:cNvPr id="73732" name="Rectangle 2"/>
          <p:cNvSpPr>
            <a:spLocks noGrp="1" noChangeArrowheads="1"/>
          </p:cNvSpPr>
          <p:nvPr>
            <p:ph type="title"/>
          </p:nvPr>
        </p:nvSpPr>
        <p:spPr/>
        <p:txBody>
          <a:bodyPr/>
          <a:lstStyle/>
          <a:p>
            <a:pPr eaLnBrk="1" hangingPunct="1"/>
            <a:r>
              <a:rPr lang="fr-FR" smtClean="0"/>
              <a:t>5.4. Réception des générateurs</a:t>
            </a:r>
            <a:endParaRPr lang="en-US" smtClean="0"/>
          </a:p>
        </p:txBody>
      </p:sp>
      <p:sp>
        <p:nvSpPr>
          <p:cNvPr id="73733" name="Rectangle 3"/>
          <p:cNvSpPr>
            <a:spLocks noGrp="1" noChangeArrowheads="1"/>
          </p:cNvSpPr>
          <p:nvPr>
            <p:ph type="body" idx="1"/>
          </p:nvPr>
        </p:nvSpPr>
        <p:spPr>
          <a:xfrm>
            <a:off x="228600" y="838200"/>
            <a:ext cx="8756650" cy="5410200"/>
          </a:xfrm>
        </p:spPr>
        <p:txBody>
          <a:bodyPr/>
          <a:lstStyle/>
          <a:p>
            <a:pPr eaLnBrk="1" hangingPunct="1"/>
            <a:endParaRPr lang="fr-FR" sz="2400" b="1" dirty="0" smtClean="0">
              <a:solidFill>
                <a:schemeClr val="tx1"/>
              </a:solidFill>
            </a:endParaRPr>
          </a:p>
          <a:p>
            <a:pPr eaLnBrk="1" hangingPunct="1"/>
            <a:r>
              <a:rPr lang="fr-FR" sz="2400" b="1" dirty="0" smtClean="0">
                <a:solidFill>
                  <a:schemeClr val="tx1"/>
                </a:solidFill>
              </a:rPr>
              <a:t>Quid en cas de non conformité ?</a:t>
            </a:r>
            <a:br>
              <a:rPr lang="fr-FR" sz="2400" b="1" dirty="0" smtClean="0">
                <a:solidFill>
                  <a:schemeClr val="tx1"/>
                </a:solidFill>
              </a:rPr>
            </a:br>
            <a:endParaRPr lang="fr-FR" sz="2400" dirty="0" smtClean="0"/>
          </a:p>
          <a:p>
            <a:pPr lvl="1" eaLnBrk="1" hangingPunct="1"/>
            <a:r>
              <a:rPr lang="fr-FR" sz="1800" dirty="0" smtClean="0"/>
              <a:t>Le générateur de chaleur ne peut normalement être mis ou maintenu en service que si l'installation est conforme. </a:t>
            </a:r>
          </a:p>
          <a:p>
            <a:pPr lvl="2" eaLnBrk="1" hangingPunct="1"/>
            <a:r>
              <a:rPr lang="fr-FR" sz="1600" dirty="0" smtClean="0"/>
              <a:t>Néanmoins, afin d'éviter que des personnes se retrouvent sans chauffage durant la période hivernale, </a:t>
            </a:r>
            <a:r>
              <a:rPr lang="fr-FR" sz="1600" u="sng" dirty="0" smtClean="0"/>
              <a:t>dans les logements d'habitation</a:t>
            </a:r>
            <a:r>
              <a:rPr lang="fr-FR" sz="1600" dirty="0" smtClean="0"/>
              <a:t>, une procédure dérogatoire peut être envisagée entre septembre et avril si le fonctionnement du générateur ne risque pas de porter préjudice à la sécurité des personnes </a:t>
            </a:r>
            <a:r>
              <a:rPr lang="fr-FR" sz="1600" dirty="0" smtClean="0">
                <a:hlinkClick r:id="rId3" action="ppaction://hlinkfile"/>
              </a:rPr>
              <a:t>(cliquer ici)</a:t>
            </a:r>
            <a:r>
              <a:rPr lang="fr-FR" sz="1600" dirty="0" smtClean="0"/>
              <a:t>.</a:t>
            </a:r>
            <a:br>
              <a:rPr lang="fr-FR" sz="1600" dirty="0" smtClean="0"/>
            </a:br>
            <a:r>
              <a:rPr lang="fr-FR" sz="1600" i="1" dirty="0" smtClean="0">
                <a:solidFill>
                  <a:schemeClr val="folHlink"/>
                </a:solidFill>
              </a:rPr>
              <a:t>.</a:t>
            </a:r>
          </a:p>
          <a:p>
            <a:pPr lvl="2" eaLnBrk="1" hangingPunct="1"/>
            <a:endParaRPr lang="fr-FR" sz="1600" i="1" dirty="0" smtClean="0">
              <a:solidFill>
                <a:schemeClr val="folHlink"/>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u pied de page 4"/>
          <p:cNvSpPr>
            <a:spLocks noGrp="1"/>
          </p:cNvSpPr>
          <p:nvPr>
            <p:ph type="ftr" sz="quarter" idx="11"/>
          </p:nvPr>
        </p:nvSpPr>
        <p:spPr>
          <a:noFill/>
        </p:spPr>
        <p:txBody>
          <a:bodyPr/>
          <a:lstStyle/>
          <a:p>
            <a:endParaRPr lang="fr-FR" smtClean="0"/>
          </a:p>
        </p:txBody>
      </p:sp>
      <p:sp>
        <p:nvSpPr>
          <p:cNvPr id="74755" name="Espace réservé du numéro de diapositive 5"/>
          <p:cNvSpPr>
            <a:spLocks noGrp="1"/>
          </p:cNvSpPr>
          <p:nvPr>
            <p:ph type="sldNum" sz="quarter" idx="12"/>
          </p:nvPr>
        </p:nvSpPr>
        <p:spPr>
          <a:noFill/>
        </p:spPr>
        <p:txBody>
          <a:bodyPr/>
          <a:lstStyle/>
          <a:p>
            <a:fld id="{5F76329B-3864-4762-984F-DBA586EDDC52}" type="slidenum">
              <a:rPr lang="en-US" smtClean="0"/>
              <a:pPr/>
              <a:t>68</a:t>
            </a:fld>
            <a:endParaRPr lang="en-US" smtClean="0"/>
          </a:p>
        </p:txBody>
      </p:sp>
      <p:sp>
        <p:nvSpPr>
          <p:cNvPr id="74756" name="Rectangle 2"/>
          <p:cNvSpPr>
            <a:spLocks noGrp="1" noChangeArrowheads="1"/>
          </p:cNvSpPr>
          <p:nvPr>
            <p:ph type="title"/>
          </p:nvPr>
        </p:nvSpPr>
        <p:spPr/>
        <p:txBody>
          <a:bodyPr/>
          <a:lstStyle/>
          <a:p>
            <a:pPr eaLnBrk="1" hangingPunct="1"/>
            <a:r>
              <a:rPr lang="fr-FR" smtClean="0"/>
              <a:t>5.4. Réception des générateurs</a:t>
            </a:r>
            <a:endParaRPr lang="en-US" smtClean="0"/>
          </a:p>
        </p:txBody>
      </p:sp>
      <p:pic>
        <p:nvPicPr>
          <p:cNvPr id="74757" name="Picture 5" descr="D:\USB 30 08 2006\DGRNE\Chauffage\Travail\AGW VERSION MODIFIEE\PRESENTATIONS\REFERENCE LEGISLATION\logigramme réception.jpg"/>
          <p:cNvPicPr>
            <a:picLocks noChangeAspect="1" noChangeArrowheads="1"/>
          </p:cNvPicPr>
          <p:nvPr/>
        </p:nvPicPr>
        <p:blipFill>
          <a:blip r:embed="rId3" cstate="print"/>
          <a:srcRect/>
          <a:stretch>
            <a:fillRect/>
          </a:stretch>
        </p:blipFill>
        <p:spPr bwMode="auto">
          <a:xfrm>
            <a:off x="2133600" y="990600"/>
            <a:ext cx="4595813" cy="5148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ctrTitle"/>
          </p:nvPr>
        </p:nvSpPr>
        <p:spPr>
          <a:xfrm>
            <a:off x="0" y="2174875"/>
            <a:ext cx="9144000" cy="1470025"/>
          </a:xfrm>
        </p:spPr>
        <p:txBody>
          <a:bodyPr/>
          <a:lstStyle/>
          <a:p>
            <a:pPr marL="1052513" indent="-471488" algn="l" eaLnBrk="1" hangingPunct="1">
              <a:tabLst>
                <a:tab pos="2005013" algn="l"/>
              </a:tabLst>
            </a:pPr>
            <a:r>
              <a:rPr lang="fr-FR" smtClean="0"/>
              <a:t/>
            </a:r>
            <a:br>
              <a:rPr lang="fr-FR" smtClean="0"/>
            </a:br>
            <a:r>
              <a:rPr lang="fr-FR" smtClean="0"/>
              <a:t/>
            </a:r>
            <a:br>
              <a:rPr lang="fr-FR" smtClean="0"/>
            </a:br>
            <a:r>
              <a:rPr lang="fr-FR" smtClean="0"/>
              <a:t/>
            </a:r>
            <a:br>
              <a:rPr lang="fr-FR" smtClean="0"/>
            </a:br>
            <a:r>
              <a:rPr lang="fr-FR" smtClean="0"/>
              <a:t>5.5.	</a:t>
            </a:r>
            <a:r>
              <a:rPr lang="fr-FR" smtClean="0">
                <a:solidFill>
                  <a:srgbClr val="FF0000"/>
                </a:solidFill>
              </a:rPr>
              <a:t>Inspection périodique </a:t>
            </a:r>
            <a:r>
              <a:rPr lang="fr-FR" smtClean="0"/>
              <a:t>des 		installations de chauffage 	central</a:t>
            </a:r>
            <a:endParaRPr lang="en-GB"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u pied de page 4"/>
          <p:cNvSpPr>
            <a:spLocks noGrp="1"/>
          </p:cNvSpPr>
          <p:nvPr>
            <p:ph type="ftr" sz="quarter" idx="11"/>
          </p:nvPr>
        </p:nvSpPr>
        <p:spPr>
          <a:noFill/>
        </p:spPr>
        <p:txBody>
          <a:bodyPr/>
          <a:lstStyle/>
          <a:p>
            <a:endParaRPr lang="fr-FR" smtClean="0"/>
          </a:p>
        </p:txBody>
      </p:sp>
      <p:sp>
        <p:nvSpPr>
          <p:cNvPr id="12291" name="Espace réservé du numéro de diapositive 5"/>
          <p:cNvSpPr>
            <a:spLocks noGrp="1"/>
          </p:cNvSpPr>
          <p:nvPr>
            <p:ph type="sldNum" sz="quarter" idx="12"/>
          </p:nvPr>
        </p:nvSpPr>
        <p:spPr>
          <a:noFill/>
        </p:spPr>
        <p:txBody>
          <a:bodyPr/>
          <a:lstStyle/>
          <a:p>
            <a:fld id="{F39202EC-306B-4AC5-8F44-97DE79CBBFFE}" type="slidenum">
              <a:rPr lang="en-US" smtClean="0"/>
              <a:pPr/>
              <a:t>7</a:t>
            </a:fld>
            <a:endParaRPr lang="en-US" smtClean="0"/>
          </a:p>
        </p:txBody>
      </p:sp>
      <p:sp>
        <p:nvSpPr>
          <p:cNvPr id="12292" name="Rectangle 1026"/>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2293" name="Rectangle 1027"/>
          <p:cNvSpPr>
            <a:spLocks noGrp="1" noChangeArrowheads="1"/>
          </p:cNvSpPr>
          <p:nvPr>
            <p:ph type="body" idx="1"/>
          </p:nvPr>
        </p:nvSpPr>
        <p:spPr>
          <a:xfrm>
            <a:off x="228600" y="838200"/>
            <a:ext cx="8756650" cy="4953000"/>
          </a:xfrm>
        </p:spPr>
        <p:txBody>
          <a:bodyPr/>
          <a:lstStyle/>
          <a:p>
            <a:pPr lvl="1" eaLnBrk="1" hangingPunct="1"/>
            <a:r>
              <a:rPr lang="fr-FR" smtClean="0">
                <a:sym typeface="Symbol" pitchFamily="18" charset="2"/>
              </a:rPr>
              <a:t> Nécessité de réduire les consommations d’énergie fossile</a:t>
            </a:r>
            <a:r>
              <a:rPr lang="fr-FR" smtClean="0"/>
              <a:t>.</a:t>
            </a:r>
          </a:p>
          <a:p>
            <a:pPr lvl="2" eaLnBrk="1" hangingPunct="1"/>
            <a:r>
              <a:rPr lang="fr-FR" u="sng" smtClean="0"/>
              <a:t>Mesure 1</a:t>
            </a:r>
            <a:r>
              <a:rPr lang="fr-FR" smtClean="0"/>
              <a:t> : </a:t>
            </a:r>
            <a:r>
              <a:rPr lang="fr-FR" u="sng" smtClean="0"/>
              <a:t>Améliorer l’isolation des bâtiments</a:t>
            </a:r>
            <a:r>
              <a:rPr lang="fr-FR" smtClean="0"/>
              <a:t>.</a:t>
            </a:r>
          </a:p>
          <a:p>
            <a:pPr lvl="3" eaLnBrk="1" hangingPunct="1"/>
            <a:r>
              <a:rPr lang="fr-FR" smtClean="0"/>
              <a:t>Belgique = logements </a:t>
            </a:r>
            <a:r>
              <a:rPr lang="fr-FR" u="sng" smtClean="0"/>
              <a:t>anciens</a:t>
            </a:r>
            <a:r>
              <a:rPr lang="fr-FR" smtClean="0"/>
              <a:t> (plus de 60% du logement a été construit avant 1970), et </a:t>
            </a:r>
            <a:r>
              <a:rPr lang="fr-FR" u="sng" smtClean="0"/>
              <a:t>mal isolés.</a:t>
            </a:r>
          </a:p>
          <a:p>
            <a:pPr lvl="3" eaLnBrk="1" hangingPunct="1"/>
            <a:endParaRPr lang="fr-FR" smtClean="0"/>
          </a:p>
          <a:p>
            <a:pPr lvl="3" eaLnBrk="1" hangingPunct="1"/>
            <a:endParaRPr lang="fr-FR" smtClean="0"/>
          </a:p>
          <a:p>
            <a:pPr lvl="3" eaLnBrk="1" hangingPunct="1"/>
            <a:endParaRPr lang="fr-FR" smtClean="0"/>
          </a:p>
          <a:p>
            <a:pPr lvl="3" eaLnBrk="1" hangingPunct="1"/>
            <a:endParaRPr lang="fr-FR" smtClean="0"/>
          </a:p>
          <a:p>
            <a:pPr lvl="3" eaLnBrk="1" hangingPunct="1"/>
            <a:endParaRPr lang="fr-FR" smtClean="0"/>
          </a:p>
          <a:p>
            <a:pPr lvl="3" eaLnBrk="1" hangingPunct="1"/>
            <a:endParaRPr lang="fr-FR" smtClean="0"/>
          </a:p>
          <a:p>
            <a:pPr lvl="3" eaLnBrk="1" hangingPunct="1"/>
            <a:endParaRPr lang="fr-FR" smtClean="0"/>
          </a:p>
          <a:p>
            <a:pPr lvl="3" eaLnBrk="1" hangingPunct="1"/>
            <a:endParaRPr lang="fr-FR" smtClean="0"/>
          </a:p>
          <a:p>
            <a:pPr lvl="4" eaLnBrk="1" hangingPunct="1"/>
            <a:endParaRPr lang="fr-FR" sz="1200" b="1" smtClean="0">
              <a:solidFill>
                <a:schemeClr val="tx1"/>
              </a:solidFill>
            </a:endParaRPr>
          </a:p>
          <a:p>
            <a:pPr lvl="4" eaLnBrk="1" hangingPunct="1"/>
            <a:endParaRPr lang="fr-FR" sz="1200" b="1" smtClean="0"/>
          </a:p>
        </p:txBody>
      </p:sp>
      <p:pic>
        <p:nvPicPr>
          <p:cNvPr id="12294" name="Picture 1029" descr="D:\USB 30 08 2006\DGRNE\Chauffage\Travail\AGW VERSION MODIFIEE\Formations\REFERENCE LEGISLATION\Pertes par les murs en Europe.jpg"/>
          <p:cNvPicPr>
            <a:picLocks noChangeAspect="1" noChangeArrowheads="1"/>
          </p:cNvPicPr>
          <p:nvPr/>
        </p:nvPicPr>
        <p:blipFill>
          <a:blip r:embed="rId3" cstate="print"/>
          <a:srcRect/>
          <a:stretch>
            <a:fillRect/>
          </a:stretch>
        </p:blipFill>
        <p:spPr bwMode="auto">
          <a:xfrm>
            <a:off x="1905000" y="2743200"/>
            <a:ext cx="4038600" cy="337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u pied de page 4"/>
          <p:cNvSpPr>
            <a:spLocks noGrp="1"/>
          </p:cNvSpPr>
          <p:nvPr>
            <p:ph type="ftr" sz="quarter" idx="11"/>
          </p:nvPr>
        </p:nvSpPr>
        <p:spPr>
          <a:noFill/>
        </p:spPr>
        <p:txBody>
          <a:bodyPr/>
          <a:lstStyle/>
          <a:p>
            <a:endParaRPr lang="fr-FR" smtClean="0"/>
          </a:p>
        </p:txBody>
      </p:sp>
      <p:sp>
        <p:nvSpPr>
          <p:cNvPr id="76803" name="Espace réservé du numéro de diapositive 5"/>
          <p:cNvSpPr>
            <a:spLocks noGrp="1"/>
          </p:cNvSpPr>
          <p:nvPr>
            <p:ph type="sldNum" sz="quarter" idx="12"/>
          </p:nvPr>
        </p:nvSpPr>
        <p:spPr>
          <a:noFill/>
        </p:spPr>
        <p:txBody>
          <a:bodyPr/>
          <a:lstStyle/>
          <a:p>
            <a:fld id="{66269301-23B4-4BE2-BB57-3E7B44A68876}" type="slidenum">
              <a:rPr lang="en-US" smtClean="0"/>
              <a:pPr/>
              <a:t>70</a:t>
            </a:fld>
            <a:endParaRPr lang="en-US" smtClean="0"/>
          </a:p>
        </p:txBody>
      </p:sp>
      <p:sp>
        <p:nvSpPr>
          <p:cNvPr id="76804"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76805" name="Rectangle 3"/>
          <p:cNvSpPr>
            <a:spLocks noGrp="1" noChangeArrowheads="1"/>
          </p:cNvSpPr>
          <p:nvPr>
            <p:ph type="body" idx="1"/>
          </p:nvPr>
        </p:nvSpPr>
        <p:spPr>
          <a:xfrm>
            <a:off x="250825" y="1196975"/>
            <a:ext cx="8756650" cy="4979988"/>
          </a:xfrm>
        </p:spPr>
        <p:txBody>
          <a:bodyPr/>
          <a:lstStyle/>
          <a:p>
            <a:pPr eaLnBrk="1" hangingPunct="1">
              <a:spcBef>
                <a:spcPts val="1200"/>
              </a:spcBef>
            </a:pPr>
            <a:r>
              <a:rPr lang="fr-FR" sz="2200" b="1" smtClean="0">
                <a:solidFill>
                  <a:schemeClr val="tx1"/>
                </a:solidFill>
              </a:rPr>
              <a:t>Contenu de l’</a:t>
            </a:r>
            <a:r>
              <a:rPr lang="fr-FR" sz="2200" b="1" smtClean="0">
                <a:solidFill>
                  <a:srgbClr val="FF0000"/>
                </a:solidFill>
              </a:rPr>
              <a:t>inspection périodique</a:t>
            </a:r>
          </a:p>
          <a:p>
            <a:pPr eaLnBrk="1" hangingPunct="1"/>
            <a:endParaRPr lang="fr-FR" sz="1600" smtClean="0"/>
          </a:p>
          <a:p>
            <a:pPr lvl="1" eaLnBrk="1" hangingPunct="1"/>
            <a:r>
              <a:rPr lang="fr-FR" sz="1800" smtClean="0"/>
              <a:t>L’</a:t>
            </a:r>
            <a:r>
              <a:rPr lang="fr-FR" sz="1800" smtClean="0">
                <a:solidFill>
                  <a:srgbClr val="FF0000"/>
                </a:solidFill>
              </a:rPr>
              <a:t>inspection périodique</a:t>
            </a:r>
            <a:r>
              <a:rPr lang="fr-FR" sz="1800" smtClean="0"/>
              <a:t> est composée du </a:t>
            </a:r>
            <a:r>
              <a:rPr lang="fr-FR" sz="1800" u="sng" smtClean="0">
                <a:solidFill>
                  <a:srgbClr val="00B050"/>
                </a:solidFill>
              </a:rPr>
              <a:t>contrôle périodique</a:t>
            </a:r>
            <a:r>
              <a:rPr lang="fr-FR" sz="1800" smtClean="0"/>
              <a:t> et, lorsque la puissance installée est supérieure à 20 kW, du </a:t>
            </a:r>
            <a:r>
              <a:rPr lang="fr-FR" sz="1800" u="sng" smtClean="0">
                <a:solidFill>
                  <a:srgbClr val="FF9900"/>
                </a:solidFill>
              </a:rPr>
              <a:t>diagnostic approfondi</a:t>
            </a:r>
            <a:r>
              <a:rPr lang="fr-FR" sz="1800" smtClean="0"/>
              <a:t>.</a:t>
            </a:r>
          </a:p>
          <a:p>
            <a:pPr lvl="1" eaLnBrk="1" hangingPunct="1"/>
            <a:endParaRPr lang="fr-FR" sz="1800" b="1" smtClean="0">
              <a:solidFill>
                <a:schemeClr val="tx1"/>
              </a:solidFill>
            </a:endParaRPr>
          </a:p>
          <a:p>
            <a:pPr lvl="1" eaLnBrk="1" hangingPunct="1"/>
            <a:endParaRPr lang="fr-FR" sz="1800" b="1" smtClean="0">
              <a:solidFill>
                <a:schemeClr val="tx1"/>
              </a:solidFill>
            </a:endParaRPr>
          </a:p>
          <a:p>
            <a:pPr lvl="1" eaLnBrk="1" hangingPunct="1">
              <a:buFontTx/>
              <a:buNone/>
            </a:pPr>
            <a:r>
              <a:rPr lang="fr-FR" sz="1800" b="1" smtClean="0">
                <a:solidFill>
                  <a:schemeClr val="tx1"/>
                </a:solidFill>
              </a:rPr>
              <a:t>	</a:t>
            </a:r>
            <a:r>
              <a:rPr lang="fr-FR" sz="1800" b="1" smtClean="0">
                <a:solidFill>
                  <a:srgbClr val="FF0000"/>
                </a:solidFill>
              </a:rPr>
              <a:t>Inspection périodique </a:t>
            </a:r>
            <a:r>
              <a:rPr lang="fr-FR" sz="1800" b="1" smtClean="0">
                <a:solidFill>
                  <a:schemeClr val="tx1"/>
                </a:solidFill>
              </a:rPr>
              <a:t>= </a:t>
            </a:r>
            <a:r>
              <a:rPr lang="fr-FR" sz="1800" b="1" smtClean="0">
                <a:solidFill>
                  <a:srgbClr val="00B050"/>
                </a:solidFill>
              </a:rPr>
              <a:t>contrôle périodique</a:t>
            </a:r>
            <a:r>
              <a:rPr lang="fr-FR" sz="1800" b="1" smtClean="0">
                <a:solidFill>
                  <a:schemeClr val="tx1"/>
                </a:solidFill>
              </a:rPr>
              <a:t> + </a:t>
            </a:r>
            <a:r>
              <a:rPr lang="fr-FR" sz="1800" b="1" smtClean="0">
                <a:solidFill>
                  <a:srgbClr val="FF9900"/>
                </a:solidFill>
              </a:rPr>
              <a:t>diagnostic approfondi</a:t>
            </a:r>
            <a:r>
              <a:rPr lang="fr-FR" sz="1800" b="1" baseline="30000" smtClean="0">
                <a:solidFill>
                  <a:srgbClr val="FF9900"/>
                </a:solidFill>
              </a:rPr>
              <a:t>(</a:t>
            </a:r>
            <a:r>
              <a:rPr lang="fr-FR" sz="1800" b="1" smtClean="0">
                <a:solidFill>
                  <a:srgbClr val="FF9900"/>
                </a:solidFill>
              </a:rPr>
              <a:t>*</a:t>
            </a:r>
            <a:r>
              <a:rPr lang="fr-FR" sz="1800" b="1" baseline="30000" smtClean="0">
                <a:solidFill>
                  <a:srgbClr val="FF9900"/>
                </a:solidFill>
              </a:rPr>
              <a:t>)</a:t>
            </a:r>
          </a:p>
          <a:p>
            <a:pPr lvl="1" eaLnBrk="1" hangingPunct="1">
              <a:buFontTx/>
              <a:buNone/>
            </a:pPr>
            <a:r>
              <a:rPr lang="fr-FR" sz="300" b="1" smtClean="0">
                <a:solidFill>
                  <a:srgbClr val="FF9900"/>
                </a:solidFill>
              </a:rPr>
              <a:t>	</a:t>
            </a:r>
          </a:p>
          <a:p>
            <a:pPr lvl="1" eaLnBrk="1" hangingPunct="1">
              <a:buFontTx/>
              <a:buNone/>
            </a:pPr>
            <a:r>
              <a:rPr lang="fr-FR" sz="1800" b="1" smtClean="0">
                <a:solidFill>
                  <a:srgbClr val="FF9900"/>
                </a:solidFill>
              </a:rPr>
              <a:t>								</a:t>
            </a:r>
            <a:r>
              <a:rPr lang="fr-FR" sz="1600" b="1" baseline="30000" smtClean="0">
                <a:solidFill>
                  <a:srgbClr val="FF9900"/>
                </a:solidFill>
              </a:rPr>
              <a:t>(</a:t>
            </a:r>
            <a:r>
              <a:rPr lang="fr-FR" sz="1600" b="1" smtClean="0">
                <a:solidFill>
                  <a:srgbClr val="FF9900"/>
                </a:solidFill>
              </a:rPr>
              <a:t>*</a:t>
            </a:r>
            <a:r>
              <a:rPr lang="fr-FR" sz="1600" b="1" baseline="30000" smtClean="0">
                <a:solidFill>
                  <a:srgbClr val="FF9900"/>
                </a:solidFill>
              </a:rPr>
              <a:t>)</a:t>
            </a:r>
            <a:r>
              <a:rPr lang="fr-FR" sz="1600" b="1" smtClean="0">
                <a:solidFill>
                  <a:srgbClr val="FF9900"/>
                </a:solidFill>
              </a:rPr>
              <a:t> </a:t>
            </a:r>
            <a:r>
              <a:rPr lang="fr-FR" sz="1600" smtClean="0">
                <a:solidFill>
                  <a:srgbClr val="FF9900"/>
                </a:solidFill>
              </a:rPr>
              <a:t>Si P</a:t>
            </a:r>
            <a:r>
              <a:rPr lang="fr-FR" sz="1600" baseline="-25000" smtClean="0">
                <a:solidFill>
                  <a:srgbClr val="FF9900"/>
                </a:solidFill>
              </a:rPr>
              <a:t>installée</a:t>
            </a:r>
            <a:r>
              <a:rPr lang="fr-FR" sz="1600" smtClean="0">
                <a:solidFill>
                  <a:srgbClr val="FF9900"/>
                </a:solidFill>
              </a:rPr>
              <a:t> &gt; 20 kW</a:t>
            </a:r>
          </a:p>
          <a:p>
            <a:pPr eaLnBrk="1" hangingPunct="1"/>
            <a:endParaRPr lang="fr-FR" sz="1600" smtClean="0"/>
          </a:p>
          <a:p>
            <a:pPr lvl="2" eaLnBrk="1" hangingPunct="1"/>
            <a:endParaRPr lang="fr-FR" smtClean="0">
              <a:solidFill>
                <a:srgbClr val="000080"/>
              </a:solidFill>
            </a:endParaRPr>
          </a:p>
        </p:txBody>
      </p:sp>
      <p:sp>
        <p:nvSpPr>
          <p:cNvPr id="76806" name="Rectangle 5"/>
          <p:cNvSpPr>
            <a:spLocks noChangeArrowheads="1"/>
          </p:cNvSpPr>
          <p:nvPr/>
        </p:nvSpPr>
        <p:spPr bwMode="auto">
          <a:xfrm>
            <a:off x="1042988" y="3141663"/>
            <a:ext cx="7777162" cy="935037"/>
          </a:xfrm>
          <a:prstGeom prst="rect">
            <a:avLst/>
          </a:prstGeom>
          <a:noFill/>
          <a:ln w="19050" algn="ctr">
            <a:solidFill>
              <a:schemeClr val="tx1"/>
            </a:solidFill>
            <a:round/>
            <a:headEnd/>
            <a:tailEnd/>
          </a:ln>
        </p:spPr>
        <p:txBody>
          <a:bodyPr/>
          <a:lstStyle/>
          <a:p>
            <a:endParaRPr lang="fr-BE"/>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u pied de page 4"/>
          <p:cNvSpPr>
            <a:spLocks noGrp="1"/>
          </p:cNvSpPr>
          <p:nvPr>
            <p:ph type="ftr" sz="quarter" idx="11"/>
          </p:nvPr>
        </p:nvSpPr>
        <p:spPr>
          <a:noFill/>
        </p:spPr>
        <p:txBody>
          <a:bodyPr/>
          <a:lstStyle/>
          <a:p>
            <a:endParaRPr lang="fr-FR" smtClean="0"/>
          </a:p>
        </p:txBody>
      </p:sp>
      <p:sp>
        <p:nvSpPr>
          <p:cNvPr id="77827" name="Espace réservé du numéro de diapositive 5"/>
          <p:cNvSpPr>
            <a:spLocks noGrp="1"/>
          </p:cNvSpPr>
          <p:nvPr>
            <p:ph type="sldNum" sz="quarter" idx="12"/>
          </p:nvPr>
        </p:nvSpPr>
        <p:spPr>
          <a:noFill/>
        </p:spPr>
        <p:txBody>
          <a:bodyPr/>
          <a:lstStyle/>
          <a:p>
            <a:fld id="{C7C07457-5956-4172-9FD7-6CC5C551D274}" type="slidenum">
              <a:rPr lang="en-US" smtClean="0"/>
              <a:pPr/>
              <a:t>71</a:t>
            </a:fld>
            <a:endParaRPr lang="en-US" smtClean="0"/>
          </a:p>
        </p:txBody>
      </p:sp>
      <p:sp>
        <p:nvSpPr>
          <p:cNvPr id="77828"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78853" name="Rectangle 3"/>
          <p:cNvSpPr>
            <a:spLocks noGrp="1" noChangeArrowheads="1"/>
          </p:cNvSpPr>
          <p:nvPr>
            <p:ph type="body" idx="1"/>
          </p:nvPr>
        </p:nvSpPr>
        <p:spPr>
          <a:xfrm>
            <a:off x="107950" y="981075"/>
            <a:ext cx="8756650" cy="6769100"/>
          </a:xfrm>
        </p:spPr>
        <p:txBody>
          <a:bodyPr/>
          <a:lstStyle/>
          <a:p>
            <a:pPr lvl="1" algn="just" eaLnBrk="1" hangingPunct="1">
              <a:defRPr/>
            </a:pPr>
            <a:r>
              <a:rPr lang="fr-FR" sz="1800" dirty="0" smtClean="0"/>
              <a:t>Le </a:t>
            </a:r>
            <a:r>
              <a:rPr lang="fr-FR" sz="1800" b="1" u="sng" dirty="0" smtClean="0">
                <a:solidFill>
                  <a:srgbClr val="00B050"/>
                </a:solidFill>
              </a:rPr>
              <a:t>contrôle périodique</a:t>
            </a:r>
            <a:r>
              <a:rPr lang="fr-FR" sz="1800" dirty="0" smtClean="0">
                <a:solidFill>
                  <a:srgbClr val="00B050"/>
                </a:solidFill>
              </a:rPr>
              <a:t> </a:t>
            </a:r>
            <a:r>
              <a:rPr lang="fr-FR" sz="1800" dirty="0" smtClean="0"/>
              <a:t>permet de vérifier :</a:t>
            </a:r>
          </a:p>
          <a:p>
            <a:pPr lvl="2" algn="just" eaLnBrk="1" hangingPunct="1">
              <a:spcBef>
                <a:spcPts val="300"/>
              </a:spcBef>
              <a:spcAft>
                <a:spcPts val="600"/>
              </a:spcAft>
              <a:buFontTx/>
              <a:buChar char="-"/>
              <a:defRPr/>
            </a:pPr>
            <a:r>
              <a:rPr lang="fr-FR" sz="1800" dirty="0" smtClean="0"/>
              <a:t>Que le générateur respecte certains critères de bon fonctionnement définis à l’annexe II de l’AGW </a:t>
            </a:r>
            <a:r>
              <a:rPr lang="fr-FR" sz="1800" dirty="0" smtClean="0">
                <a:hlinkClick r:id="rId3" action="ppaction://hlinkfile"/>
              </a:rPr>
              <a:t>(voir tableau)</a:t>
            </a:r>
            <a:endParaRPr lang="fr-FR" sz="1800" b="1" dirty="0" smtClean="0"/>
          </a:p>
          <a:p>
            <a:pPr lvl="2" algn="just" eaLnBrk="1" hangingPunct="1">
              <a:spcBef>
                <a:spcPts val="300"/>
              </a:spcBef>
              <a:spcAft>
                <a:spcPts val="600"/>
              </a:spcAft>
              <a:buFontTx/>
              <a:buChar char="-"/>
              <a:defRPr/>
            </a:pPr>
            <a:r>
              <a:rPr lang="fr-FR" sz="1800" dirty="0" smtClean="0"/>
              <a:t>Que le local de chauffe, en ce compris les systèmes d’amenée et de sortie d’air et d’évacuation des gaz de combustion sont conformes.</a:t>
            </a:r>
          </a:p>
          <a:p>
            <a:pPr marL="890588" lvl="2" indent="23813" algn="just" eaLnBrk="1" hangingPunct="1">
              <a:spcBef>
                <a:spcPts val="300"/>
              </a:spcBef>
              <a:spcAft>
                <a:spcPts val="600"/>
              </a:spcAft>
              <a:buFontTx/>
              <a:buNone/>
              <a:defRPr/>
            </a:pPr>
            <a:r>
              <a:rPr lang="fr-FR" sz="1800" dirty="0" smtClean="0"/>
              <a:t>Il est en outre</a:t>
            </a:r>
            <a:r>
              <a:rPr lang="fr-BE" sz="1800" dirty="0" smtClean="0"/>
              <a:t> accompagné d’une inspection du </a:t>
            </a:r>
            <a:r>
              <a:rPr lang="fr-BE" sz="1800" u="sng" dirty="0" smtClean="0"/>
              <a:t>système de contrôle</a:t>
            </a:r>
            <a:r>
              <a:rPr lang="fr-BE" sz="1800" dirty="0" smtClean="0"/>
              <a:t> (régulation) et </a:t>
            </a:r>
            <a:r>
              <a:rPr lang="fr-BE" sz="1800" u="sng" dirty="0" smtClean="0"/>
              <a:t>de la pompe de circulation</a:t>
            </a:r>
            <a:r>
              <a:rPr lang="fr-BE" sz="1800" dirty="0" smtClean="0"/>
              <a:t> visant à repérer d’éventuels problèmes de fonctionnement ou d’utilisation.</a:t>
            </a:r>
            <a:endParaRPr lang="fr-FR" sz="1800" dirty="0" smtClean="0">
              <a:solidFill>
                <a:schemeClr val="tx1"/>
              </a:solidFill>
            </a:endParaRPr>
          </a:p>
          <a:p>
            <a:pPr marL="1168400" lvl="1" indent="-277813" eaLnBrk="1" hangingPunct="1">
              <a:spcBef>
                <a:spcPts val="300"/>
              </a:spcBef>
              <a:spcAft>
                <a:spcPts val="600"/>
              </a:spcAft>
              <a:buFontTx/>
              <a:buNone/>
              <a:defRPr/>
            </a:pPr>
            <a:r>
              <a:rPr lang="fr-FR" sz="1800" dirty="0" smtClean="0"/>
              <a:t>La méthodologie de mesure est définie à l’annexe IV de l’AGW.</a:t>
            </a:r>
          </a:p>
          <a:p>
            <a:pPr marL="1249363" lvl="1" indent="-265113" eaLnBrk="1" hangingPunct="1">
              <a:spcBef>
                <a:spcPts val="300"/>
              </a:spcBef>
              <a:spcAft>
                <a:spcPts val="600"/>
              </a:spcAft>
              <a:buFontTx/>
              <a:buNone/>
              <a:defRPr/>
            </a:pPr>
            <a:r>
              <a:rPr lang="fr-FR" sz="1800" dirty="0" smtClean="0"/>
              <a:t>	Remarque importante relative aux critères de bon fonctionnement :</a:t>
            </a:r>
          </a:p>
          <a:p>
            <a:pPr marL="1249363" lvl="2" indent="-265113" eaLnBrk="1" hangingPunct="1">
              <a:spcBef>
                <a:spcPts val="300"/>
              </a:spcBef>
              <a:spcAft>
                <a:spcPts val="600"/>
              </a:spcAft>
              <a:buFontTx/>
              <a:buNone/>
              <a:defRPr/>
            </a:pPr>
            <a:r>
              <a:rPr lang="fr-FR" sz="1600" dirty="0" smtClean="0"/>
              <a:t>	Ils sont modulés en fonction de l’année de fabrication du générateur de chaleur </a:t>
            </a:r>
            <a:r>
              <a:rPr lang="fr-FR" sz="1600" dirty="0" smtClean="0">
                <a:solidFill>
                  <a:srgbClr val="FF0000"/>
                </a:solidFill>
              </a:rPr>
              <a:t>MAIS </a:t>
            </a:r>
            <a:r>
              <a:rPr lang="fr-FR" sz="1600" dirty="0" smtClean="0"/>
              <a:t>à partir du </a:t>
            </a:r>
            <a:r>
              <a:rPr lang="fr-FR" sz="1600" b="1" dirty="0" smtClean="0">
                <a:solidFill>
                  <a:srgbClr val="FF0000"/>
                </a:solidFill>
              </a:rPr>
              <a:t>30 mai 2017</a:t>
            </a:r>
            <a:r>
              <a:rPr lang="fr-FR" sz="1600" dirty="0" smtClean="0"/>
              <a:t>, tous les générateurs devront répondre aux critères de performance correspondant aux générateurs « les plus récents » (critères définis pour les générateurs fabriqués à partir de 1998).</a:t>
            </a:r>
          </a:p>
          <a:p>
            <a:pPr lvl="1" algn="just" eaLnBrk="1" hangingPunct="1">
              <a:spcBef>
                <a:spcPts val="300"/>
              </a:spcBef>
              <a:defRPr/>
            </a:pPr>
            <a:r>
              <a:rPr lang="fr-FR" sz="1800" dirty="0" smtClean="0"/>
              <a:t>Le </a:t>
            </a:r>
            <a:r>
              <a:rPr lang="fr-FR" sz="1800" b="1" u="sng" dirty="0" smtClean="0">
                <a:solidFill>
                  <a:srgbClr val="FF9900"/>
                </a:solidFill>
              </a:rPr>
              <a:t>diagnostic approfondi</a:t>
            </a:r>
            <a:r>
              <a:rPr lang="fr-FR" sz="1800" dirty="0" smtClean="0"/>
              <a:t> </a:t>
            </a:r>
            <a:r>
              <a:rPr lang="fr-BE" sz="1800" dirty="0" smtClean="0"/>
              <a:t>fournit une information relative à l'efficience énergétique du système de chauffage et propose des améliorations.</a:t>
            </a:r>
            <a:endParaRPr lang="fr-FR" sz="1800" dirty="0" smtClean="0"/>
          </a:p>
          <a:p>
            <a:pPr lvl="1" eaLnBrk="1" hangingPunct="1">
              <a:defRPr/>
            </a:pPr>
            <a:endParaRPr lang="fr-FR" sz="1600" dirty="0" smtClean="0"/>
          </a:p>
          <a:p>
            <a:pPr lvl="2" eaLnBrk="1" hangingPunct="1">
              <a:defRPr/>
            </a:pPr>
            <a:endParaRPr lang="fr-FR" dirty="0" smtClean="0">
              <a:solidFill>
                <a:srgbClr val="000080"/>
              </a:solidFill>
            </a:endParaRPr>
          </a:p>
        </p:txBody>
      </p:sp>
      <p:pic>
        <p:nvPicPr>
          <p:cNvPr id="77830" name="Image 4" descr="Attention.bmp"/>
          <p:cNvPicPr>
            <a:picLocks noChangeAspect="1"/>
          </p:cNvPicPr>
          <p:nvPr/>
        </p:nvPicPr>
        <p:blipFill>
          <a:blip r:embed="rId4" cstate="print"/>
          <a:srcRect/>
          <a:stretch>
            <a:fillRect/>
          </a:stretch>
        </p:blipFill>
        <p:spPr bwMode="auto">
          <a:xfrm>
            <a:off x="971550" y="3933825"/>
            <a:ext cx="431800" cy="346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u pied de page 4"/>
          <p:cNvSpPr>
            <a:spLocks noGrp="1"/>
          </p:cNvSpPr>
          <p:nvPr>
            <p:ph type="ftr" sz="quarter" idx="11"/>
          </p:nvPr>
        </p:nvSpPr>
        <p:spPr>
          <a:noFill/>
        </p:spPr>
        <p:txBody>
          <a:bodyPr/>
          <a:lstStyle/>
          <a:p>
            <a:endParaRPr lang="fr-FR" smtClean="0"/>
          </a:p>
        </p:txBody>
      </p:sp>
      <p:sp>
        <p:nvSpPr>
          <p:cNvPr id="78851" name="Espace réservé du numéro de diapositive 5"/>
          <p:cNvSpPr>
            <a:spLocks noGrp="1"/>
          </p:cNvSpPr>
          <p:nvPr>
            <p:ph type="sldNum" sz="quarter" idx="12"/>
          </p:nvPr>
        </p:nvSpPr>
        <p:spPr>
          <a:noFill/>
        </p:spPr>
        <p:txBody>
          <a:bodyPr/>
          <a:lstStyle/>
          <a:p>
            <a:fld id="{64C16429-5647-45D0-8A05-807537E2E7BF}" type="slidenum">
              <a:rPr lang="en-US" smtClean="0"/>
              <a:pPr/>
              <a:t>72</a:t>
            </a:fld>
            <a:endParaRPr lang="en-US" smtClean="0"/>
          </a:p>
        </p:txBody>
      </p:sp>
      <p:sp>
        <p:nvSpPr>
          <p:cNvPr id="78852" name="Rectangle 1026"/>
          <p:cNvSpPr>
            <a:spLocks noGrp="1" noChangeArrowheads="1"/>
          </p:cNvSpPr>
          <p:nvPr>
            <p:ph type="title"/>
          </p:nvPr>
        </p:nvSpPr>
        <p:spPr/>
        <p:txBody>
          <a:bodyPr/>
          <a:lstStyle/>
          <a:p>
            <a:pPr eaLnBrk="1" hangingPunct="1"/>
            <a:r>
              <a:rPr lang="fr-FR" smtClean="0"/>
              <a:t>5.5. Inspection périodique</a:t>
            </a:r>
            <a:endParaRPr lang="en-US" smtClean="0"/>
          </a:p>
        </p:txBody>
      </p:sp>
      <p:pic>
        <p:nvPicPr>
          <p:cNvPr id="201730" name="Picture 2"/>
          <p:cNvPicPr>
            <a:picLocks noChangeAspect="1" noChangeArrowheads="1"/>
          </p:cNvPicPr>
          <p:nvPr/>
        </p:nvPicPr>
        <p:blipFill>
          <a:blip r:embed="rId3" cstate="print"/>
          <a:srcRect/>
          <a:stretch>
            <a:fillRect/>
          </a:stretch>
        </p:blipFill>
        <p:spPr bwMode="auto">
          <a:xfrm>
            <a:off x="615943" y="881023"/>
            <a:ext cx="7765593" cy="52842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Espace réservé du pied de page 4"/>
          <p:cNvSpPr>
            <a:spLocks noGrp="1"/>
          </p:cNvSpPr>
          <p:nvPr>
            <p:ph type="ftr" sz="quarter" idx="11"/>
          </p:nvPr>
        </p:nvSpPr>
        <p:spPr>
          <a:noFill/>
        </p:spPr>
        <p:txBody>
          <a:bodyPr/>
          <a:lstStyle/>
          <a:p>
            <a:endParaRPr lang="fr-FR" smtClean="0"/>
          </a:p>
        </p:txBody>
      </p:sp>
      <p:sp>
        <p:nvSpPr>
          <p:cNvPr id="79875" name="Espace réservé du numéro de diapositive 5"/>
          <p:cNvSpPr>
            <a:spLocks noGrp="1"/>
          </p:cNvSpPr>
          <p:nvPr>
            <p:ph type="sldNum" sz="quarter" idx="12"/>
          </p:nvPr>
        </p:nvSpPr>
        <p:spPr>
          <a:noFill/>
        </p:spPr>
        <p:txBody>
          <a:bodyPr/>
          <a:lstStyle/>
          <a:p>
            <a:fld id="{BADE4F58-27AD-4508-8E5B-220625050888}" type="slidenum">
              <a:rPr lang="en-US" smtClean="0"/>
              <a:pPr/>
              <a:t>73</a:t>
            </a:fld>
            <a:endParaRPr lang="en-US" smtClean="0"/>
          </a:p>
        </p:txBody>
      </p:sp>
      <p:sp>
        <p:nvSpPr>
          <p:cNvPr id="79876"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79877" name="Rectangle 3"/>
          <p:cNvSpPr>
            <a:spLocks noGrp="1" noChangeArrowheads="1"/>
          </p:cNvSpPr>
          <p:nvPr>
            <p:ph type="body" idx="1"/>
          </p:nvPr>
        </p:nvSpPr>
        <p:spPr>
          <a:xfrm>
            <a:off x="228600" y="908050"/>
            <a:ext cx="8756650" cy="5340350"/>
          </a:xfrm>
        </p:spPr>
        <p:txBody>
          <a:bodyPr/>
          <a:lstStyle/>
          <a:p>
            <a:pPr eaLnBrk="1" hangingPunct="1"/>
            <a:r>
              <a:rPr lang="fr-FR" sz="2200" b="1" smtClean="0">
                <a:solidFill>
                  <a:schemeClr val="tx1"/>
                </a:solidFill>
              </a:rPr>
              <a:t>Fréquence d’</a:t>
            </a:r>
            <a:r>
              <a:rPr lang="fr-FR" sz="2200" b="1" smtClean="0">
                <a:solidFill>
                  <a:srgbClr val="FF3300"/>
                </a:solidFill>
              </a:rPr>
              <a:t>inspection périodique </a:t>
            </a:r>
            <a:r>
              <a:rPr lang="fr-FR" sz="2200" smtClean="0">
                <a:solidFill>
                  <a:schemeClr val="tx1"/>
                </a:solidFill>
              </a:rPr>
              <a:t/>
            </a:r>
            <a:br>
              <a:rPr lang="fr-FR" sz="2200" smtClean="0">
                <a:solidFill>
                  <a:schemeClr val="tx1"/>
                </a:solidFill>
              </a:rPr>
            </a:br>
            <a:endParaRPr lang="fr-FR" sz="600" smtClean="0"/>
          </a:p>
          <a:p>
            <a:pPr lvl="1" eaLnBrk="1" hangingPunct="1"/>
            <a:r>
              <a:rPr lang="fr-FR" sz="1800" smtClean="0"/>
              <a:t>1 an pour les générateurs alimentés en combustibles liquides.</a:t>
            </a:r>
          </a:p>
          <a:p>
            <a:pPr lvl="1" eaLnBrk="1" hangingPunct="1"/>
            <a:r>
              <a:rPr lang="fr-FR" sz="1800" smtClean="0"/>
              <a:t>3 ans pour les générateurs alimentés en combustibles gazeux lorsque la puissance nominale est inférieure ou égale à 100 kW</a:t>
            </a:r>
          </a:p>
          <a:p>
            <a:pPr lvl="1" eaLnBrk="1" hangingPunct="1"/>
            <a:r>
              <a:rPr lang="fr-FR" sz="1800" smtClean="0"/>
              <a:t>2 ans pour les générateurs alimentés en combustibles gazeux lorsque la puissance nominale est supérieure à 100 kW</a:t>
            </a:r>
          </a:p>
          <a:p>
            <a:pPr lvl="1" eaLnBrk="1" hangingPunct="1"/>
            <a:endParaRPr lang="fr-FR" sz="600" smtClean="0"/>
          </a:p>
          <a:p>
            <a:pPr lvl="1" eaLnBrk="1" hangingPunct="1"/>
            <a:r>
              <a:rPr lang="fr-FR" sz="1800" b="1" smtClean="0">
                <a:solidFill>
                  <a:srgbClr val="072966"/>
                </a:solidFill>
              </a:rPr>
              <a:t>ATTENTION : </a:t>
            </a:r>
          </a:p>
          <a:p>
            <a:pPr lvl="2" eaLnBrk="1" hangingPunct="1"/>
            <a:r>
              <a:rPr lang="fr-FR" sz="1600" smtClean="0"/>
              <a:t>Alors que le </a:t>
            </a:r>
            <a:r>
              <a:rPr lang="fr-FR" sz="1600" smtClean="0">
                <a:solidFill>
                  <a:srgbClr val="00B050"/>
                </a:solidFill>
              </a:rPr>
              <a:t>contrôle périodique</a:t>
            </a:r>
            <a:r>
              <a:rPr lang="fr-FR" sz="1600" smtClean="0"/>
              <a:t> devra être systématiquement effectué, ce n’est pas le cas pour le </a:t>
            </a:r>
            <a:r>
              <a:rPr lang="fr-FR" sz="1600" smtClean="0">
                <a:solidFill>
                  <a:srgbClr val="FF9900"/>
                </a:solidFill>
              </a:rPr>
              <a:t>diagnostic approfondi </a:t>
            </a:r>
            <a:r>
              <a:rPr lang="fr-FR" sz="1600" smtClean="0"/>
              <a:t>(voir ci-après).</a:t>
            </a:r>
          </a:p>
          <a:p>
            <a:pPr lvl="2" eaLnBrk="1" hangingPunct="1"/>
            <a:r>
              <a:rPr lang="fr-FR" sz="1600" smtClean="0"/>
              <a:t>En outre un </a:t>
            </a:r>
            <a:r>
              <a:rPr lang="fr-FR" sz="1600" smtClean="0">
                <a:solidFill>
                  <a:srgbClr val="00B050"/>
                </a:solidFill>
              </a:rPr>
              <a:t>contrôle</a:t>
            </a:r>
            <a:r>
              <a:rPr lang="fr-FR" sz="1600" smtClean="0"/>
              <a:t> doit être effectué après chaque intervention à la partie combustion du générateur.</a:t>
            </a:r>
          </a:p>
          <a:p>
            <a:pPr eaLnBrk="1" hangingPunct="1"/>
            <a:r>
              <a:rPr lang="fr-FR" sz="2200" b="1" smtClean="0">
                <a:solidFill>
                  <a:schemeClr val="tx1"/>
                </a:solidFill>
              </a:rPr>
              <a:t>Définition de la période durant laquelle l’</a:t>
            </a:r>
            <a:r>
              <a:rPr lang="fr-FR" sz="2200" b="1" smtClean="0">
                <a:solidFill>
                  <a:srgbClr val="FF0000"/>
                </a:solidFill>
              </a:rPr>
              <a:t>inspection périodique</a:t>
            </a:r>
            <a:r>
              <a:rPr lang="fr-FR" sz="2200" b="1" smtClean="0">
                <a:solidFill>
                  <a:schemeClr val="tx1"/>
                </a:solidFill>
              </a:rPr>
              <a:t> doit être effectuée</a:t>
            </a:r>
            <a:endParaRPr lang="fr-FR" sz="2000" b="1" smtClean="0"/>
          </a:p>
          <a:p>
            <a:pPr eaLnBrk="1" hangingPunct="1"/>
            <a:endParaRPr lang="fr-FR" sz="600" b="1" smtClean="0"/>
          </a:p>
          <a:p>
            <a:pPr lvl="2" eaLnBrk="1" hangingPunct="1"/>
            <a:r>
              <a:rPr lang="fr-FR" sz="1800" smtClean="0"/>
              <a:t>le premier jour correspond au jour de la première mise en service du générateur ;</a:t>
            </a:r>
          </a:p>
          <a:p>
            <a:pPr lvl="2" eaLnBrk="1" hangingPunct="1"/>
            <a:r>
              <a:rPr lang="fr-FR" sz="1800" smtClean="0"/>
              <a:t>le dernier jour est trois mois plus tard.</a:t>
            </a:r>
            <a:endParaRPr lang="fr-FR" sz="2200" b="1" smtClean="0">
              <a:solidFill>
                <a:schemeClr val="tx1"/>
              </a:solidFill>
            </a:endParaRPr>
          </a:p>
          <a:p>
            <a:pPr lvl="2"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u pied de page 4"/>
          <p:cNvSpPr>
            <a:spLocks noGrp="1"/>
          </p:cNvSpPr>
          <p:nvPr>
            <p:ph type="ftr" sz="quarter" idx="11"/>
          </p:nvPr>
        </p:nvSpPr>
        <p:spPr>
          <a:noFill/>
        </p:spPr>
        <p:txBody>
          <a:bodyPr/>
          <a:lstStyle/>
          <a:p>
            <a:endParaRPr lang="fr-FR" smtClean="0"/>
          </a:p>
        </p:txBody>
      </p:sp>
      <p:sp>
        <p:nvSpPr>
          <p:cNvPr id="80899" name="Espace réservé du numéro de diapositive 5"/>
          <p:cNvSpPr>
            <a:spLocks noGrp="1"/>
          </p:cNvSpPr>
          <p:nvPr>
            <p:ph type="sldNum" sz="quarter" idx="12"/>
          </p:nvPr>
        </p:nvSpPr>
        <p:spPr>
          <a:noFill/>
        </p:spPr>
        <p:txBody>
          <a:bodyPr/>
          <a:lstStyle/>
          <a:p>
            <a:fld id="{6B1F8BD1-3A5D-4B3E-9810-2311BC40BD15}" type="slidenum">
              <a:rPr lang="en-US" smtClean="0"/>
              <a:pPr/>
              <a:t>74</a:t>
            </a:fld>
            <a:endParaRPr lang="en-US" smtClean="0"/>
          </a:p>
        </p:txBody>
      </p:sp>
      <p:sp>
        <p:nvSpPr>
          <p:cNvPr id="80900"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80901" name="Rectangle 3"/>
          <p:cNvSpPr>
            <a:spLocks noGrp="1" noChangeArrowheads="1"/>
          </p:cNvSpPr>
          <p:nvPr>
            <p:ph type="body" idx="1"/>
          </p:nvPr>
        </p:nvSpPr>
        <p:spPr>
          <a:xfrm>
            <a:off x="228600" y="838200"/>
            <a:ext cx="8756650" cy="5410200"/>
          </a:xfrm>
        </p:spPr>
        <p:txBody>
          <a:bodyPr/>
          <a:lstStyle/>
          <a:p>
            <a:pPr eaLnBrk="1" hangingPunct="1">
              <a:buFontTx/>
              <a:buChar char="–"/>
            </a:pPr>
            <a:endParaRPr lang="fr-FR" sz="2400" dirty="0" smtClean="0">
              <a:solidFill>
                <a:schemeClr val="tx1"/>
              </a:solidFill>
            </a:endParaRPr>
          </a:p>
          <a:p>
            <a:pPr eaLnBrk="1" hangingPunct="1"/>
            <a:r>
              <a:rPr lang="fr-FR" sz="2400" b="1" dirty="0" smtClean="0">
                <a:solidFill>
                  <a:schemeClr val="tx1"/>
                </a:solidFill>
              </a:rPr>
              <a:t>Attestation de </a:t>
            </a:r>
            <a:r>
              <a:rPr lang="fr-FR" sz="2400" b="1" dirty="0" smtClean="0">
                <a:solidFill>
                  <a:srgbClr val="00B050"/>
                </a:solidFill>
              </a:rPr>
              <a:t>contrôle</a:t>
            </a:r>
          </a:p>
          <a:p>
            <a:pPr lvl="1" eaLnBrk="1" hangingPunct="1"/>
            <a:r>
              <a:rPr lang="fr-FR" sz="1800" dirty="0" smtClean="0"/>
              <a:t>Le technicien agréé ayant effectué le contrôle remet à l’utilisateur l’attestation de contrôle sur laquelle est agrafé le ticket généré par l’appareil de mesure </a:t>
            </a:r>
            <a:r>
              <a:rPr lang="fr-FR" sz="1800" dirty="0" smtClean="0">
                <a:hlinkClick r:id="rId3" action="ppaction://hlinkfile"/>
              </a:rPr>
              <a:t>(cliquer ici). </a:t>
            </a:r>
            <a:endParaRPr lang="fr-FR" sz="1800" dirty="0" smtClean="0"/>
          </a:p>
          <a:p>
            <a:pPr lvl="2" eaLnBrk="1" hangingPunct="1"/>
            <a:endParaRPr lang="fr-FR" dirty="0" smtClean="0">
              <a:solidFill>
                <a:srgbClr val="000080"/>
              </a:solidFill>
            </a:endParaRPr>
          </a:p>
          <a:p>
            <a:pPr eaLnBrk="1" hangingPunct="1"/>
            <a:r>
              <a:rPr lang="fr-FR" sz="2400" b="1" dirty="0" smtClean="0">
                <a:solidFill>
                  <a:schemeClr val="tx1"/>
                </a:solidFill>
              </a:rPr>
              <a:t>Quid en cas de non-conformité lors du </a:t>
            </a:r>
            <a:r>
              <a:rPr lang="fr-FR" sz="2400" b="1" dirty="0" smtClean="0">
                <a:solidFill>
                  <a:srgbClr val="00B050"/>
                </a:solidFill>
              </a:rPr>
              <a:t>contrôle</a:t>
            </a:r>
            <a:r>
              <a:rPr lang="fr-FR" sz="2400" b="1" dirty="0" smtClean="0">
                <a:solidFill>
                  <a:schemeClr val="tx1"/>
                </a:solidFill>
              </a:rPr>
              <a:t> ?</a:t>
            </a:r>
          </a:p>
          <a:p>
            <a:pPr lvl="1" eaLnBrk="1" hangingPunct="1"/>
            <a:r>
              <a:rPr lang="fr-FR" sz="1800" dirty="0" smtClean="0"/>
              <a:t>En cas de non respect des critères de bon fonctionnement, l'arrêté impose une  procédure de mise en conformité qui peut, si les dispositions adéquates ne sont pas prises, conduire finalement à une obligation de mise à l'arrêt du générateur </a:t>
            </a:r>
            <a:r>
              <a:rPr lang="fr-FR" sz="1800" dirty="0" smtClean="0">
                <a:solidFill>
                  <a:schemeClr val="hlink"/>
                </a:solidFill>
                <a:hlinkClick r:id="rId4" action="ppaction://hlinkfile"/>
              </a:rPr>
              <a:t>(cliquer ici).</a:t>
            </a:r>
            <a:endParaRPr lang="fr-FR" sz="1800" dirty="0" smtClean="0">
              <a:solidFill>
                <a:schemeClr val="tx1"/>
              </a:solidFill>
            </a:endParaRPr>
          </a:p>
          <a:p>
            <a:pPr lvl="1" eaLnBrk="1" hangingPunct="1"/>
            <a:endParaRPr lang="fr-FR" dirty="0" smtClean="0">
              <a:solidFill>
                <a:srgbClr val="000080"/>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u pied de page 4"/>
          <p:cNvSpPr>
            <a:spLocks noGrp="1"/>
          </p:cNvSpPr>
          <p:nvPr>
            <p:ph type="ftr" sz="quarter" idx="11"/>
          </p:nvPr>
        </p:nvSpPr>
        <p:spPr>
          <a:noFill/>
        </p:spPr>
        <p:txBody>
          <a:bodyPr/>
          <a:lstStyle/>
          <a:p>
            <a:endParaRPr lang="fr-FR" smtClean="0"/>
          </a:p>
        </p:txBody>
      </p:sp>
      <p:sp>
        <p:nvSpPr>
          <p:cNvPr id="81923" name="Espace réservé du numéro de diapositive 5"/>
          <p:cNvSpPr>
            <a:spLocks noGrp="1"/>
          </p:cNvSpPr>
          <p:nvPr>
            <p:ph type="sldNum" sz="quarter" idx="12"/>
          </p:nvPr>
        </p:nvSpPr>
        <p:spPr>
          <a:noFill/>
        </p:spPr>
        <p:txBody>
          <a:bodyPr/>
          <a:lstStyle/>
          <a:p>
            <a:fld id="{768E6178-552F-4C6C-B665-18E22D1E3750}" type="slidenum">
              <a:rPr lang="en-US" smtClean="0"/>
              <a:pPr/>
              <a:t>75</a:t>
            </a:fld>
            <a:endParaRPr lang="en-US" smtClean="0"/>
          </a:p>
        </p:txBody>
      </p:sp>
      <p:sp>
        <p:nvSpPr>
          <p:cNvPr id="81924" name="Rectangle 1026"/>
          <p:cNvSpPr>
            <a:spLocks noGrp="1" noChangeArrowheads="1"/>
          </p:cNvSpPr>
          <p:nvPr>
            <p:ph type="title"/>
          </p:nvPr>
        </p:nvSpPr>
        <p:spPr/>
        <p:txBody>
          <a:bodyPr/>
          <a:lstStyle/>
          <a:p>
            <a:pPr eaLnBrk="1" hangingPunct="1"/>
            <a:r>
              <a:rPr lang="fr-FR" smtClean="0"/>
              <a:t>5.5. Inspection périodique</a:t>
            </a:r>
            <a:endParaRPr lang="en-US" smtClean="0"/>
          </a:p>
        </p:txBody>
      </p:sp>
      <p:pic>
        <p:nvPicPr>
          <p:cNvPr id="81925" name="Image 6" descr="logigramme contrôle périodique.bmp"/>
          <p:cNvPicPr>
            <a:picLocks noChangeAspect="1"/>
          </p:cNvPicPr>
          <p:nvPr/>
        </p:nvPicPr>
        <p:blipFill>
          <a:blip r:embed="rId3" cstate="print"/>
          <a:srcRect/>
          <a:stretch>
            <a:fillRect/>
          </a:stretch>
        </p:blipFill>
        <p:spPr bwMode="auto">
          <a:xfrm>
            <a:off x="2555875" y="847725"/>
            <a:ext cx="4152900" cy="5318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u pied de page 4"/>
          <p:cNvSpPr>
            <a:spLocks noGrp="1"/>
          </p:cNvSpPr>
          <p:nvPr>
            <p:ph type="ftr" sz="quarter" idx="11"/>
          </p:nvPr>
        </p:nvSpPr>
        <p:spPr>
          <a:noFill/>
        </p:spPr>
        <p:txBody>
          <a:bodyPr/>
          <a:lstStyle/>
          <a:p>
            <a:endParaRPr lang="fr-FR" smtClean="0"/>
          </a:p>
        </p:txBody>
      </p:sp>
      <p:sp>
        <p:nvSpPr>
          <p:cNvPr id="82947" name="Espace réservé du numéro de diapositive 5"/>
          <p:cNvSpPr>
            <a:spLocks noGrp="1"/>
          </p:cNvSpPr>
          <p:nvPr>
            <p:ph type="sldNum" sz="quarter" idx="12"/>
          </p:nvPr>
        </p:nvSpPr>
        <p:spPr>
          <a:noFill/>
        </p:spPr>
        <p:txBody>
          <a:bodyPr/>
          <a:lstStyle/>
          <a:p>
            <a:fld id="{09EF62E4-8FF4-440D-B429-A06F88F8C199}" type="slidenum">
              <a:rPr lang="en-US" smtClean="0"/>
              <a:pPr/>
              <a:t>76</a:t>
            </a:fld>
            <a:endParaRPr lang="en-US" smtClean="0"/>
          </a:p>
        </p:txBody>
      </p:sp>
      <p:sp>
        <p:nvSpPr>
          <p:cNvPr id="82948"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82949" name="Rectangle 3"/>
          <p:cNvSpPr>
            <a:spLocks noGrp="1" noChangeArrowheads="1"/>
          </p:cNvSpPr>
          <p:nvPr>
            <p:ph type="body" idx="1"/>
          </p:nvPr>
        </p:nvSpPr>
        <p:spPr>
          <a:xfrm>
            <a:off x="228600" y="762000"/>
            <a:ext cx="8756650" cy="5410200"/>
          </a:xfrm>
        </p:spPr>
        <p:txBody>
          <a:bodyPr/>
          <a:lstStyle/>
          <a:p>
            <a:pPr eaLnBrk="1" hangingPunct="1"/>
            <a:r>
              <a:rPr lang="fr-FR" sz="2400" b="1" smtClean="0">
                <a:solidFill>
                  <a:schemeClr val="tx1"/>
                </a:solidFill>
              </a:rPr>
              <a:t>Contradiction avec les contrôles effectués dans le cadre du permis d’environnement?</a:t>
            </a:r>
          </a:p>
          <a:p>
            <a:pPr eaLnBrk="1" hangingPunct="1">
              <a:buFontTx/>
              <a:buChar char="–"/>
            </a:pPr>
            <a:endParaRPr lang="fr-FR" sz="1000" b="1" smtClean="0">
              <a:solidFill>
                <a:schemeClr val="tx1"/>
              </a:solidFill>
            </a:endParaRPr>
          </a:p>
          <a:p>
            <a:pPr lvl="1" eaLnBrk="1" hangingPunct="1"/>
            <a:r>
              <a:rPr lang="fr-FR" sz="1800" smtClean="0"/>
              <a:t>RAPPEL : Si installation se trouvant dans un établissement soumis à permis d’environnement, peut être soumise à des contrôles périodiques via cette réglementation (concerne généralement des installations de Pn </a:t>
            </a:r>
            <a:r>
              <a:rPr lang="fr-FR" sz="1800" smtClean="0">
                <a:sym typeface="Symbol" pitchFamily="18" charset="2"/>
              </a:rPr>
              <a:t> </a:t>
            </a:r>
            <a:r>
              <a:rPr lang="fr-FR" sz="1800" smtClean="0"/>
              <a:t>400 kW). </a:t>
            </a:r>
          </a:p>
          <a:p>
            <a:pPr lvl="1" eaLnBrk="1" hangingPunct="1"/>
            <a:endParaRPr lang="fr-FR" sz="1800" smtClean="0"/>
          </a:p>
          <a:p>
            <a:pPr lvl="1" eaLnBrk="1" hangingPunct="1"/>
            <a:r>
              <a:rPr lang="fr-FR" sz="1800" smtClean="0"/>
              <a:t>Ces contrôles sont-ils contradictoires avec ceux réalisés en application de l ’AGW du 29 janvier 2009 ?</a:t>
            </a:r>
          </a:p>
          <a:p>
            <a:pPr lvl="2" eaLnBrk="1" hangingPunct="1"/>
            <a:r>
              <a:rPr lang="fr-FR" sz="1600" smtClean="0"/>
              <a:t>Non car ce n’est pas le même personnel qui effectue ces contrôles (P.E. : laboratoire accrédité pour le contrôle de la qualité de l’air).</a:t>
            </a:r>
          </a:p>
          <a:p>
            <a:pPr lvl="2" eaLnBrk="1" hangingPunct="1"/>
            <a:r>
              <a:rPr lang="fr-FR" sz="1600" smtClean="0"/>
              <a:t>Portent notamment sur le contrôle des émissions de NOx nécessitant l’utilisation d’un matériel spécifique dont ne disposent pas les techniciens agréés.</a:t>
            </a:r>
          </a:p>
          <a:p>
            <a:pPr lvl="2" eaLnBrk="1" hangingPunct="1"/>
            <a:r>
              <a:rPr lang="fr-FR" sz="1600" smtClean="0"/>
              <a:t>Les contrôles en application de l’AGW du 29 janvier 2009 restent néanmoins importants dans le cadre de la réalisation des entretiens périodiques des générateurs.</a:t>
            </a:r>
          </a:p>
          <a:p>
            <a:pPr lvl="2" eaLnBrk="1" hangingPunct="1"/>
            <a:endParaRPr lang="fr-FR" sz="1600" smtClean="0"/>
          </a:p>
          <a:p>
            <a:pPr lvl="1" eaLnBrk="1" hangingPunct="1"/>
            <a:r>
              <a:rPr lang="fr-FR" sz="1800" smtClean="0">
                <a:solidFill>
                  <a:srgbClr val="000080"/>
                </a:solidFill>
              </a:rPr>
              <a:t>Ces contrôles sont donc complémentaires.</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u pied de page 4"/>
          <p:cNvSpPr>
            <a:spLocks noGrp="1"/>
          </p:cNvSpPr>
          <p:nvPr>
            <p:ph type="ftr" sz="quarter" idx="11"/>
          </p:nvPr>
        </p:nvSpPr>
        <p:spPr>
          <a:noFill/>
        </p:spPr>
        <p:txBody>
          <a:bodyPr/>
          <a:lstStyle/>
          <a:p>
            <a:endParaRPr lang="fr-FR" smtClean="0"/>
          </a:p>
        </p:txBody>
      </p:sp>
      <p:sp>
        <p:nvSpPr>
          <p:cNvPr id="83971" name="Espace réservé du numéro de diapositive 5"/>
          <p:cNvSpPr>
            <a:spLocks noGrp="1"/>
          </p:cNvSpPr>
          <p:nvPr>
            <p:ph type="sldNum" sz="quarter" idx="12"/>
          </p:nvPr>
        </p:nvSpPr>
        <p:spPr>
          <a:noFill/>
        </p:spPr>
        <p:txBody>
          <a:bodyPr/>
          <a:lstStyle/>
          <a:p>
            <a:fld id="{016AD1FF-29EF-4AFE-9049-01A62B7F9F4F}" type="slidenum">
              <a:rPr lang="en-US" smtClean="0"/>
              <a:pPr/>
              <a:t>77</a:t>
            </a:fld>
            <a:endParaRPr lang="en-US" smtClean="0"/>
          </a:p>
        </p:txBody>
      </p:sp>
      <p:sp>
        <p:nvSpPr>
          <p:cNvPr id="83972" name="Rectangle 2"/>
          <p:cNvSpPr>
            <a:spLocks noGrp="1" noChangeArrowheads="1"/>
          </p:cNvSpPr>
          <p:nvPr>
            <p:ph type="title"/>
          </p:nvPr>
        </p:nvSpPr>
        <p:spPr/>
        <p:txBody>
          <a:bodyPr/>
          <a:lstStyle/>
          <a:p>
            <a:pPr eaLnBrk="1" hangingPunct="1"/>
            <a:r>
              <a:rPr lang="fr-FR" smtClean="0"/>
              <a:t>5.5. Inspection périodique</a:t>
            </a:r>
            <a:endParaRPr lang="en-US" smtClean="0"/>
          </a:p>
        </p:txBody>
      </p:sp>
      <p:sp>
        <p:nvSpPr>
          <p:cNvPr id="83973" name="Rectangle 3"/>
          <p:cNvSpPr>
            <a:spLocks noGrp="1" noChangeArrowheads="1"/>
          </p:cNvSpPr>
          <p:nvPr>
            <p:ph type="body" idx="1"/>
          </p:nvPr>
        </p:nvSpPr>
        <p:spPr>
          <a:xfrm>
            <a:off x="228600" y="765175"/>
            <a:ext cx="8756650" cy="5483225"/>
          </a:xfrm>
        </p:spPr>
        <p:txBody>
          <a:bodyPr/>
          <a:lstStyle/>
          <a:p>
            <a:pPr eaLnBrk="1" hangingPunct="1"/>
            <a:r>
              <a:rPr lang="fr-FR" sz="2200" b="1" smtClean="0">
                <a:solidFill>
                  <a:srgbClr val="FF9900"/>
                </a:solidFill>
              </a:rPr>
              <a:t>Diagnostics approfondis </a:t>
            </a:r>
            <a:r>
              <a:rPr lang="fr-FR" sz="2200" b="1" smtClean="0">
                <a:solidFill>
                  <a:schemeClr val="tx1"/>
                </a:solidFill>
              </a:rPr>
              <a:t>de type I et de type II.</a:t>
            </a:r>
            <a:r>
              <a:rPr lang="fr-FR" sz="2200" smtClean="0">
                <a:solidFill>
                  <a:schemeClr val="tx1"/>
                </a:solidFill>
              </a:rPr>
              <a:t/>
            </a:r>
            <a:br>
              <a:rPr lang="fr-FR" sz="2200" smtClean="0">
                <a:solidFill>
                  <a:schemeClr val="tx1"/>
                </a:solidFill>
              </a:rPr>
            </a:br>
            <a:endParaRPr lang="fr-FR" sz="600" smtClean="0"/>
          </a:p>
          <a:p>
            <a:pPr lvl="1" eaLnBrk="1" hangingPunct="1">
              <a:spcBef>
                <a:spcPct val="0"/>
              </a:spcBef>
            </a:pPr>
            <a:r>
              <a:rPr lang="fr-FR" sz="1800" smtClean="0"/>
              <a:t>Le diagnostic approfondi est effectué à l’aide d’un outil de calcul ou d’un logiciel déterminé par le Ministre de l’Energie. Il est mis à la disposition par l’Administration.</a:t>
            </a:r>
          </a:p>
          <a:p>
            <a:pPr lvl="1" eaLnBrk="1" hangingPunct="1"/>
            <a:r>
              <a:rPr lang="fr-FR" sz="1800" smtClean="0"/>
              <a:t>Le diagnostic approfondi relatif aux installations de chauffage d’une </a:t>
            </a:r>
            <a:r>
              <a:rPr lang="fr-FR" sz="1800" b="1" smtClean="0"/>
              <a:t>puissance inférieure ou égale à 100 kW</a:t>
            </a:r>
            <a:r>
              <a:rPr lang="fr-FR" sz="1800" smtClean="0"/>
              <a:t>, équipées </a:t>
            </a:r>
            <a:r>
              <a:rPr lang="fr-FR" sz="1800" u="sng" smtClean="0"/>
              <a:t>d’un seul générateur de chaleur</a:t>
            </a:r>
            <a:r>
              <a:rPr lang="fr-FR" sz="1800" smtClean="0"/>
              <a:t> et </a:t>
            </a:r>
            <a:r>
              <a:rPr lang="fr-FR" sz="1800" u="sng" smtClean="0"/>
              <a:t>alimentées en combustibles liquides ou gazeux</a:t>
            </a:r>
            <a:r>
              <a:rPr lang="fr-FR" sz="1800" smtClean="0"/>
              <a:t> est appelé </a:t>
            </a:r>
            <a:r>
              <a:rPr lang="fr-FR" sz="1800" b="1" smtClean="0"/>
              <a:t>diagnostic approfondi de type I</a:t>
            </a:r>
            <a:r>
              <a:rPr lang="fr-FR" sz="1800" smtClean="0"/>
              <a:t>.</a:t>
            </a:r>
          </a:p>
          <a:p>
            <a:pPr lvl="1" eaLnBrk="1" hangingPunct="1"/>
            <a:r>
              <a:rPr lang="fr-FR" sz="1800" smtClean="0"/>
              <a:t>Le diagnostic approfondi relatif à </a:t>
            </a:r>
            <a:r>
              <a:rPr lang="fr-FR" sz="1800" u="sng" smtClean="0"/>
              <a:t>toutes les autres installations de chauffage</a:t>
            </a:r>
            <a:r>
              <a:rPr lang="fr-FR" sz="1800" smtClean="0"/>
              <a:t> alimentées en CL ou CG est appelé </a:t>
            </a:r>
            <a:r>
              <a:rPr lang="fr-FR" sz="1800" b="1" smtClean="0"/>
              <a:t>diagnostic approfondi de type II</a:t>
            </a:r>
            <a:r>
              <a:rPr lang="fr-FR" sz="1800" smtClean="0"/>
              <a:t>.</a:t>
            </a:r>
          </a:p>
          <a:p>
            <a:pPr eaLnBrk="1" hangingPunct="1">
              <a:spcBef>
                <a:spcPts val="1200"/>
              </a:spcBef>
            </a:pPr>
            <a:r>
              <a:rPr lang="fr-FR" sz="2200" b="1" smtClean="0">
                <a:solidFill>
                  <a:schemeClr val="tx1"/>
                </a:solidFill>
              </a:rPr>
              <a:t>Quand faut-il réaliser un </a:t>
            </a:r>
            <a:r>
              <a:rPr lang="fr-FR" sz="2200" b="1" smtClean="0">
                <a:solidFill>
                  <a:srgbClr val="FF9900"/>
                </a:solidFill>
              </a:rPr>
              <a:t>diagnostic approfondi </a:t>
            </a:r>
            <a:r>
              <a:rPr lang="fr-FR" sz="2200" b="1" smtClean="0">
                <a:solidFill>
                  <a:schemeClr val="tx1"/>
                </a:solidFill>
              </a:rPr>
              <a:t>?</a:t>
            </a:r>
          </a:p>
          <a:p>
            <a:pPr eaLnBrk="1" hangingPunct="1"/>
            <a:endParaRPr lang="fr-FR" sz="600" b="1" smtClean="0"/>
          </a:p>
          <a:p>
            <a:pPr lvl="1" eaLnBrk="1" hangingPunct="1">
              <a:spcBef>
                <a:spcPct val="0"/>
              </a:spcBef>
            </a:pPr>
            <a:r>
              <a:rPr lang="fr-FR" sz="1800" smtClean="0"/>
              <a:t>Un premier diagnostic approfondi lors du premier contrôle périodique intervenant après le 1</a:t>
            </a:r>
            <a:r>
              <a:rPr lang="fr-FR" sz="1800" baseline="30000" smtClean="0"/>
              <a:t>er</a:t>
            </a:r>
            <a:r>
              <a:rPr lang="fr-FR" sz="1800" smtClean="0"/>
              <a:t> mai 2015, ou lors du contrôle suivant ;</a:t>
            </a:r>
          </a:p>
          <a:p>
            <a:pPr lvl="1" eaLnBrk="1" hangingPunct="1"/>
            <a:r>
              <a:rPr lang="fr-FR" sz="1800" smtClean="0"/>
              <a:t>Après modification de l’installation de chauffage central ou suite à une modification de la demande en chaleur du bâtiment, lors du contrôle périodique intervenant après une période de 2 ans après les travaux.</a:t>
            </a:r>
          </a:p>
          <a:p>
            <a:pPr lvl="1" eaLnBrk="1" hangingPunct="1">
              <a:buFontTx/>
              <a:buNone/>
            </a:pPr>
            <a:r>
              <a:rPr lang="fr-FR" sz="1800" smtClean="0">
                <a:solidFill>
                  <a:srgbClr val="FF3300"/>
                </a:solidFill>
                <a:sym typeface="Symbol" pitchFamily="18" charset="2"/>
              </a:rPr>
              <a:t> Se reporter au tableau introduit dans la nouvelle attestation de contrôle.</a:t>
            </a:r>
            <a:endParaRPr lang="fr-FR" sz="1800" smtClean="0">
              <a:solidFill>
                <a:srgbClr val="FF3300"/>
              </a:solidFill>
            </a:endParaRPr>
          </a:p>
          <a:p>
            <a:pPr eaLnBrk="1" hangingPunct="1"/>
            <a:endParaRPr lang="fr-FR" sz="1600" smtClean="0"/>
          </a:p>
          <a:p>
            <a:pPr lvl="2"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5.6.Entretien des générateurs</a:t>
            </a:r>
            <a:endParaRPr lang="en-GB"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Espace réservé du pied de page 4"/>
          <p:cNvSpPr>
            <a:spLocks noGrp="1"/>
          </p:cNvSpPr>
          <p:nvPr>
            <p:ph type="ftr" sz="quarter" idx="11"/>
          </p:nvPr>
        </p:nvSpPr>
        <p:spPr>
          <a:noFill/>
        </p:spPr>
        <p:txBody>
          <a:bodyPr/>
          <a:lstStyle/>
          <a:p>
            <a:endParaRPr lang="fr-FR" smtClean="0"/>
          </a:p>
        </p:txBody>
      </p:sp>
      <p:sp>
        <p:nvSpPr>
          <p:cNvPr id="86019" name="Espace réservé du numéro de diapositive 5"/>
          <p:cNvSpPr>
            <a:spLocks noGrp="1"/>
          </p:cNvSpPr>
          <p:nvPr>
            <p:ph type="sldNum" sz="quarter" idx="12"/>
          </p:nvPr>
        </p:nvSpPr>
        <p:spPr>
          <a:noFill/>
        </p:spPr>
        <p:txBody>
          <a:bodyPr/>
          <a:lstStyle/>
          <a:p>
            <a:fld id="{8A2334BC-5D3B-4155-BA1A-F452D9E9FC17}" type="slidenum">
              <a:rPr lang="en-US" smtClean="0"/>
              <a:pPr/>
              <a:t>79</a:t>
            </a:fld>
            <a:endParaRPr lang="en-US" smtClean="0"/>
          </a:p>
        </p:txBody>
      </p:sp>
      <p:sp>
        <p:nvSpPr>
          <p:cNvPr id="86020" name="Rectangle 2"/>
          <p:cNvSpPr>
            <a:spLocks noGrp="1" noChangeArrowheads="1"/>
          </p:cNvSpPr>
          <p:nvPr>
            <p:ph type="title"/>
          </p:nvPr>
        </p:nvSpPr>
        <p:spPr/>
        <p:txBody>
          <a:bodyPr/>
          <a:lstStyle/>
          <a:p>
            <a:pPr eaLnBrk="1" hangingPunct="1"/>
            <a:r>
              <a:rPr lang="fr-FR" smtClean="0"/>
              <a:t>5.6. Entretien des générateurs</a:t>
            </a:r>
            <a:endParaRPr lang="en-US" smtClean="0"/>
          </a:p>
        </p:txBody>
      </p:sp>
      <p:sp>
        <p:nvSpPr>
          <p:cNvPr id="86021" name="Rectangle 3"/>
          <p:cNvSpPr>
            <a:spLocks noGrp="1" noChangeArrowheads="1"/>
          </p:cNvSpPr>
          <p:nvPr>
            <p:ph type="body" idx="1"/>
          </p:nvPr>
        </p:nvSpPr>
        <p:spPr>
          <a:xfrm>
            <a:off x="228600" y="838200"/>
            <a:ext cx="8756650" cy="5257800"/>
          </a:xfrm>
        </p:spPr>
        <p:txBody>
          <a:bodyPr/>
          <a:lstStyle/>
          <a:p>
            <a:pPr lvl="1" eaLnBrk="1" hangingPunct="1"/>
            <a:endParaRPr lang="fr-FR" sz="1800" smtClean="0"/>
          </a:p>
          <a:p>
            <a:pPr lvl="1" eaLnBrk="1" hangingPunct="1"/>
            <a:r>
              <a:rPr lang="fr-FR" sz="1800" smtClean="0"/>
              <a:t>La réglementation wallonne ne prévoit pas d’obligation d’entretien périodique des générateurs</a:t>
            </a:r>
            <a:r>
              <a:rPr lang="fr-FR" sz="1800" smtClean="0">
                <a:solidFill>
                  <a:schemeClr val="hlink"/>
                </a:solidFill>
              </a:rPr>
              <a:t>.</a:t>
            </a:r>
          </a:p>
          <a:p>
            <a:pPr lvl="1" eaLnBrk="1" hangingPunct="1"/>
            <a:r>
              <a:rPr lang="fr-FR" sz="1800" smtClean="0">
                <a:solidFill>
                  <a:srgbClr val="FF0000"/>
                </a:solidFill>
              </a:rPr>
              <a:t>MAIS</a:t>
            </a:r>
            <a:r>
              <a:rPr lang="fr-FR" sz="1800" smtClean="0"/>
              <a:t> l’entretien des générateurs est très important car :</a:t>
            </a:r>
          </a:p>
          <a:p>
            <a:pPr lvl="2" eaLnBrk="1" hangingPunct="1"/>
            <a:r>
              <a:rPr lang="fr-FR" sz="1600" smtClean="0">
                <a:solidFill>
                  <a:schemeClr val="tx1"/>
                </a:solidFill>
              </a:rPr>
              <a:t>Il permet de réduire la consommation ;</a:t>
            </a:r>
          </a:p>
          <a:p>
            <a:pPr lvl="2" eaLnBrk="1" hangingPunct="1"/>
            <a:r>
              <a:rPr lang="fr-FR" sz="1600" smtClean="0">
                <a:solidFill>
                  <a:schemeClr val="tx1"/>
                </a:solidFill>
              </a:rPr>
              <a:t>Il permet de réduire les émissions atmosphériques ;</a:t>
            </a:r>
          </a:p>
          <a:p>
            <a:pPr lvl="2" eaLnBrk="1" hangingPunct="1"/>
            <a:r>
              <a:rPr lang="fr-FR" sz="1600" smtClean="0">
                <a:solidFill>
                  <a:schemeClr val="tx1"/>
                </a:solidFill>
              </a:rPr>
              <a:t>Il permet de prévenir les pannes ;</a:t>
            </a:r>
          </a:p>
          <a:p>
            <a:pPr lvl="2" eaLnBrk="1" hangingPunct="1"/>
            <a:r>
              <a:rPr lang="fr-FR" sz="1600" smtClean="0">
                <a:solidFill>
                  <a:schemeClr val="tx1"/>
                </a:solidFill>
              </a:rPr>
              <a:t>Il est nécessaire pour garantir la sécurité de fonctionnement.</a:t>
            </a:r>
          </a:p>
          <a:p>
            <a:pPr lvl="1" eaLnBrk="1" hangingPunct="1"/>
            <a:endParaRPr lang="fr-FR" sz="1800" smtClean="0"/>
          </a:p>
          <a:p>
            <a:pPr lvl="1" eaLnBrk="1" hangingPunct="1"/>
            <a:r>
              <a:rPr lang="fr-FR" sz="1800" smtClean="0"/>
              <a:t>La fréquence à laquelle un générateur doit être entretenu, ainsi que le contenu de l’entretien dépend de plusieurs paramètres, dont notamment :</a:t>
            </a:r>
          </a:p>
          <a:p>
            <a:pPr lvl="2" eaLnBrk="1" hangingPunct="1"/>
            <a:r>
              <a:rPr lang="fr-FR" sz="1600" smtClean="0">
                <a:solidFill>
                  <a:schemeClr val="tx1"/>
                </a:solidFill>
              </a:rPr>
              <a:t>le type de combustible ;</a:t>
            </a:r>
          </a:p>
          <a:p>
            <a:pPr lvl="2" eaLnBrk="1" hangingPunct="1"/>
            <a:r>
              <a:rPr lang="fr-FR" sz="1600" smtClean="0">
                <a:solidFill>
                  <a:schemeClr val="tx1"/>
                </a:solidFill>
              </a:rPr>
              <a:t>l’âge du brûleur et de la chaudière ;</a:t>
            </a:r>
          </a:p>
          <a:p>
            <a:pPr lvl="2" eaLnBrk="1" hangingPunct="1"/>
            <a:r>
              <a:rPr lang="fr-FR" sz="1600" smtClean="0">
                <a:solidFill>
                  <a:schemeClr val="tx1"/>
                </a:solidFill>
              </a:rPr>
              <a:t>la technologie du brûleur et de la chaudière ;</a:t>
            </a:r>
          </a:p>
          <a:p>
            <a:pPr lvl="2" eaLnBrk="1" hangingPunct="1"/>
            <a:r>
              <a:rPr lang="fr-FR" sz="1600" smtClean="0">
                <a:solidFill>
                  <a:schemeClr val="tx1"/>
                </a:solidFill>
              </a:rPr>
              <a:t>l’état général de l’installation ;</a:t>
            </a:r>
          </a:p>
          <a:p>
            <a:pPr lvl="2" eaLnBrk="1" hangingPunct="1"/>
            <a:r>
              <a:rPr lang="fr-FR" sz="1600" smtClean="0">
                <a:solidFill>
                  <a:schemeClr val="tx1"/>
                </a:solidFill>
              </a:rPr>
              <a:t>l’environnement dans lequel il est installé.</a:t>
            </a:r>
            <a:endParaRPr lang="fr-FR" smtClean="0">
              <a:solidFill>
                <a:srgbClr val="00008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pied de page 4"/>
          <p:cNvSpPr>
            <a:spLocks noGrp="1"/>
          </p:cNvSpPr>
          <p:nvPr>
            <p:ph type="ftr" sz="quarter" idx="11"/>
          </p:nvPr>
        </p:nvSpPr>
        <p:spPr>
          <a:noFill/>
        </p:spPr>
        <p:txBody>
          <a:bodyPr/>
          <a:lstStyle/>
          <a:p>
            <a:endParaRPr lang="fr-FR" smtClean="0"/>
          </a:p>
        </p:txBody>
      </p:sp>
      <p:sp>
        <p:nvSpPr>
          <p:cNvPr id="13315" name="Espace réservé du numéro de diapositive 5"/>
          <p:cNvSpPr>
            <a:spLocks noGrp="1"/>
          </p:cNvSpPr>
          <p:nvPr>
            <p:ph type="sldNum" sz="quarter" idx="12"/>
          </p:nvPr>
        </p:nvSpPr>
        <p:spPr>
          <a:noFill/>
        </p:spPr>
        <p:txBody>
          <a:bodyPr/>
          <a:lstStyle/>
          <a:p>
            <a:fld id="{6F03912C-1404-4C3D-9B10-0273B05277E1}" type="slidenum">
              <a:rPr lang="en-US" smtClean="0"/>
              <a:pPr/>
              <a:t>8</a:t>
            </a:fld>
            <a:endParaRPr lang="en-US" smtClean="0"/>
          </a:p>
        </p:txBody>
      </p:sp>
      <p:sp>
        <p:nvSpPr>
          <p:cNvPr id="13316"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3317" name="Rectangle 3"/>
          <p:cNvSpPr>
            <a:spLocks noGrp="1" noChangeArrowheads="1"/>
          </p:cNvSpPr>
          <p:nvPr>
            <p:ph type="body" idx="1"/>
          </p:nvPr>
        </p:nvSpPr>
        <p:spPr>
          <a:xfrm>
            <a:off x="228600" y="762000"/>
            <a:ext cx="8756650" cy="5486400"/>
          </a:xfrm>
        </p:spPr>
        <p:txBody>
          <a:bodyPr/>
          <a:lstStyle/>
          <a:p>
            <a:pPr lvl="2" eaLnBrk="1" hangingPunct="1"/>
            <a:r>
              <a:rPr lang="fr-FR" u="sng" smtClean="0"/>
              <a:t>Mesure 2</a:t>
            </a:r>
            <a:r>
              <a:rPr lang="fr-FR" smtClean="0"/>
              <a:t> : </a:t>
            </a:r>
            <a:r>
              <a:rPr lang="fr-FR" u="sng" smtClean="0"/>
              <a:t>Recourir aux énergies renouvelables</a:t>
            </a:r>
            <a:r>
              <a:rPr lang="fr-FR" smtClean="0"/>
              <a:t>.</a:t>
            </a:r>
          </a:p>
          <a:p>
            <a:pPr lvl="3" eaLnBrk="1" hangingPunct="1"/>
            <a:r>
              <a:rPr lang="fr-FR" smtClean="0">
                <a:sym typeface="Symbol" pitchFamily="18" charset="2"/>
              </a:rPr>
              <a:t></a:t>
            </a:r>
            <a:r>
              <a:rPr lang="fr-FR" smtClean="0"/>
              <a:t> Solaire thermique, biomasse, pompes à chaleur.</a:t>
            </a:r>
          </a:p>
          <a:p>
            <a:pPr lvl="2" eaLnBrk="1" hangingPunct="1"/>
            <a:r>
              <a:rPr lang="fr-FR" u="sng" smtClean="0"/>
              <a:t>Mesure 3</a:t>
            </a:r>
            <a:r>
              <a:rPr lang="fr-FR" smtClean="0"/>
              <a:t> : </a:t>
            </a:r>
            <a:r>
              <a:rPr lang="fr-FR" u="sng" smtClean="0"/>
              <a:t>Disposer d’installations performantes</a:t>
            </a:r>
            <a:r>
              <a:rPr lang="fr-FR" smtClean="0"/>
              <a:t>.</a:t>
            </a:r>
          </a:p>
          <a:p>
            <a:pPr lvl="3" eaLnBrk="1" hangingPunct="1"/>
            <a:r>
              <a:rPr lang="fr-FR" smtClean="0">
                <a:sym typeface="Symbol" pitchFamily="18" charset="2"/>
              </a:rPr>
              <a:t> Un maximum de l’énergie contenue dans les combustibles doit effectivement servir à chauffer les espaces dans lesquels sont localisés les émetteurs de chaleur, et pas :</a:t>
            </a:r>
          </a:p>
          <a:p>
            <a:pPr lvl="4" eaLnBrk="1" hangingPunct="1"/>
            <a:r>
              <a:rPr lang="fr-FR" sz="1800" smtClean="0"/>
              <a:t>l’air extérieur (via les gaz de combustion) ;</a:t>
            </a:r>
          </a:p>
          <a:p>
            <a:pPr lvl="4" eaLnBrk="1" hangingPunct="1"/>
            <a:r>
              <a:rPr lang="fr-FR" sz="1800" smtClean="0"/>
              <a:t>le local de chauffe ;</a:t>
            </a:r>
          </a:p>
          <a:p>
            <a:pPr lvl="4" eaLnBrk="1" hangingPunct="1"/>
            <a:r>
              <a:rPr lang="fr-FR" sz="1800" smtClean="0"/>
              <a:t>les espaces non chauffés dans lesquels circulent les fluides caloporteurs,…</a:t>
            </a:r>
            <a:endParaRPr lang="fr-FR" smtClean="0"/>
          </a:p>
          <a:p>
            <a:pPr lvl="3" eaLnBrk="1" hangingPunct="1"/>
            <a:r>
              <a:rPr lang="fr-FR" smtClean="0">
                <a:sym typeface="Symbol" pitchFamily="18" charset="2"/>
              </a:rPr>
              <a:t> Les installations doivent être conçues afin de ne chauffer que les espaces requis, lorsque c’est nécessaire, à la juste température, et selon un mode de fonctionnement le plus optimal possible (tenant compte des paramètres extérieurs).</a:t>
            </a:r>
          </a:p>
          <a:p>
            <a:pPr lvl="4" eaLnBrk="1" hangingPunct="1"/>
            <a:r>
              <a:rPr lang="fr-FR" sz="1800" smtClean="0"/>
              <a:t>Rendu possible par les systèmes de régulation</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Espace réservé du pied de page 4"/>
          <p:cNvSpPr>
            <a:spLocks noGrp="1"/>
          </p:cNvSpPr>
          <p:nvPr>
            <p:ph type="ftr" sz="quarter" idx="11"/>
          </p:nvPr>
        </p:nvSpPr>
        <p:spPr>
          <a:noFill/>
        </p:spPr>
        <p:txBody>
          <a:bodyPr/>
          <a:lstStyle/>
          <a:p>
            <a:endParaRPr lang="fr-FR" smtClean="0"/>
          </a:p>
        </p:txBody>
      </p:sp>
      <p:sp>
        <p:nvSpPr>
          <p:cNvPr id="87043" name="Espace réservé du numéro de diapositive 5"/>
          <p:cNvSpPr>
            <a:spLocks noGrp="1"/>
          </p:cNvSpPr>
          <p:nvPr>
            <p:ph type="sldNum" sz="quarter" idx="12"/>
          </p:nvPr>
        </p:nvSpPr>
        <p:spPr>
          <a:noFill/>
        </p:spPr>
        <p:txBody>
          <a:bodyPr/>
          <a:lstStyle/>
          <a:p>
            <a:fld id="{25FFE945-57A0-4858-8F03-7055EDE1A59B}" type="slidenum">
              <a:rPr lang="en-US" smtClean="0"/>
              <a:pPr/>
              <a:t>80</a:t>
            </a:fld>
            <a:endParaRPr lang="en-US" smtClean="0"/>
          </a:p>
        </p:txBody>
      </p:sp>
      <p:sp>
        <p:nvSpPr>
          <p:cNvPr id="87044" name="Rectangle 1026"/>
          <p:cNvSpPr>
            <a:spLocks noGrp="1" noChangeArrowheads="1"/>
          </p:cNvSpPr>
          <p:nvPr>
            <p:ph type="title"/>
          </p:nvPr>
        </p:nvSpPr>
        <p:spPr/>
        <p:txBody>
          <a:bodyPr/>
          <a:lstStyle/>
          <a:p>
            <a:pPr eaLnBrk="1" hangingPunct="1"/>
            <a:r>
              <a:rPr lang="fr-FR" smtClean="0"/>
              <a:t>5.6. Entretien des générateurs</a:t>
            </a:r>
            <a:endParaRPr lang="en-US" smtClean="0"/>
          </a:p>
        </p:txBody>
      </p:sp>
      <p:sp>
        <p:nvSpPr>
          <p:cNvPr id="87045" name="Rectangle 1027"/>
          <p:cNvSpPr>
            <a:spLocks noGrp="1" noChangeArrowheads="1"/>
          </p:cNvSpPr>
          <p:nvPr>
            <p:ph type="body" idx="1"/>
          </p:nvPr>
        </p:nvSpPr>
        <p:spPr>
          <a:xfrm>
            <a:off x="228600" y="838200"/>
            <a:ext cx="8756650" cy="5410200"/>
          </a:xfrm>
        </p:spPr>
        <p:txBody>
          <a:bodyPr/>
          <a:lstStyle/>
          <a:p>
            <a:pPr lvl="2" eaLnBrk="1" hangingPunct="1"/>
            <a:endParaRPr lang="fr-FR" sz="1600" smtClean="0">
              <a:solidFill>
                <a:schemeClr val="tx1"/>
              </a:solidFill>
            </a:endParaRPr>
          </a:p>
          <a:p>
            <a:pPr lvl="2" eaLnBrk="1" hangingPunct="1"/>
            <a:r>
              <a:rPr lang="fr-FR" sz="1600" smtClean="0">
                <a:solidFill>
                  <a:schemeClr val="tx1"/>
                </a:solidFill>
              </a:rPr>
              <a:t>En pratique, contrôle et entretien sont généralement liés.</a:t>
            </a:r>
          </a:p>
          <a:p>
            <a:pPr lvl="2" eaLnBrk="1" hangingPunct="1"/>
            <a:endParaRPr lang="fr-FR" sz="800" smtClean="0">
              <a:solidFill>
                <a:schemeClr val="tx1"/>
              </a:solidFill>
            </a:endParaRPr>
          </a:p>
          <a:p>
            <a:pPr lvl="3" eaLnBrk="1" hangingPunct="1"/>
            <a:r>
              <a:rPr lang="fr-FR" sz="1600" smtClean="0">
                <a:solidFill>
                  <a:schemeClr val="tx1"/>
                </a:solidFill>
              </a:rPr>
              <a:t>Le </a:t>
            </a:r>
            <a:r>
              <a:rPr lang="fr-FR" sz="1600" u="sng" smtClean="0">
                <a:solidFill>
                  <a:schemeClr val="tx1"/>
                </a:solidFill>
              </a:rPr>
              <a:t>contrôle périodique</a:t>
            </a:r>
            <a:r>
              <a:rPr lang="fr-FR" sz="1600" smtClean="0">
                <a:solidFill>
                  <a:schemeClr val="tx1"/>
                </a:solidFill>
              </a:rPr>
              <a:t> étant effectué après l’</a:t>
            </a:r>
            <a:r>
              <a:rPr lang="fr-FR" sz="1600" u="sng" smtClean="0">
                <a:solidFill>
                  <a:schemeClr val="tx1"/>
                </a:solidFill>
              </a:rPr>
              <a:t>entretien</a:t>
            </a:r>
            <a:r>
              <a:rPr lang="fr-FR" sz="1600" smtClean="0">
                <a:solidFill>
                  <a:schemeClr val="tx1"/>
                </a:solidFill>
              </a:rPr>
              <a:t>.</a:t>
            </a:r>
          </a:p>
          <a:p>
            <a:pPr lvl="3" eaLnBrk="1" hangingPunct="1"/>
            <a:endParaRPr lang="fr-FR" sz="1600" smtClean="0">
              <a:solidFill>
                <a:schemeClr val="tx1"/>
              </a:solidFill>
            </a:endParaRPr>
          </a:p>
          <a:p>
            <a:pPr lvl="3" eaLnBrk="1" hangingPunct="1"/>
            <a:r>
              <a:rPr lang="fr-FR" sz="1600" smtClean="0">
                <a:solidFill>
                  <a:srgbClr val="FF0000"/>
                </a:solidFill>
              </a:rPr>
              <a:t>MAIS</a:t>
            </a:r>
            <a:r>
              <a:rPr lang="fr-FR" sz="1600" smtClean="0">
                <a:solidFill>
                  <a:schemeClr val="tx1"/>
                </a:solidFill>
              </a:rPr>
              <a:t> : Certains générateurs nécessitent des opérations d’entretien à une fréquence plus élevée que celle prescrite pour le contrôle périodique.</a:t>
            </a:r>
          </a:p>
          <a:p>
            <a:pPr lvl="4" eaLnBrk="1" hangingPunct="1"/>
            <a:r>
              <a:rPr lang="fr-FR" sz="1600" smtClean="0">
                <a:solidFill>
                  <a:schemeClr val="tx1"/>
                </a:solidFill>
              </a:rPr>
              <a:t>Par exemple : Il est nécessaire d’effectuer le nettoyage du siphon des chaudières gaz à condensation à un intervalle de temps inférieur à trois ans.</a:t>
            </a:r>
          </a:p>
          <a:p>
            <a:pPr lvl="2" eaLnBrk="1" hangingPunct="1"/>
            <a:endParaRPr lang="fr-FR" sz="800" smtClean="0">
              <a:solidFill>
                <a:schemeClr val="tx1"/>
              </a:solidFill>
            </a:endParaRPr>
          </a:p>
          <a:p>
            <a:pPr lvl="3" eaLnBrk="1" hangingPunct="1"/>
            <a:r>
              <a:rPr lang="fr-FR" sz="1600" smtClean="0">
                <a:solidFill>
                  <a:srgbClr val="FF0000"/>
                </a:solidFill>
              </a:rPr>
              <a:t>→ La question de savoir si la fréquence des entretiens peut-être la même que celle imposée pour les contrôles périodiques, ou si il est souhaitable qu’ils soient effectués à une fréquence plus élevée, va résulter d’un dialogue entre l’utilisateur et le technicien agréé, sur base des conseils et des connaissance techniques de ce second.</a:t>
            </a:r>
          </a:p>
          <a:p>
            <a:pPr lvl="4" eaLnBrk="1" hangingPunct="1"/>
            <a:endParaRPr lang="fr-FR" sz="1600" smtClean="0">
              <a:solidFill>
                <a:schemeClr val="tx1"/>
              </a:solidFill>
            </a:endParaRPr>
          </a:p>
          <a:p>
            <a:pPr lvl="1" eaLnBrk="1" hangingPunct="1"/>
            <a:r>
              <a:rPr lang="fr-FR" sz="1800" smtClean="0">
                <a:solidFill>
                  <a:srgbClr val="FF0000"/>
                </a:solidFill>
              </a:rPr>
              <a:t>ATTENTION</a:t>
            </a:r>
            <a:r>
              <a:rPr lang="fr-FR" sz="1800" smtClean="0"/>
              <a:t> : Vu que toute intervention sur la partie combustion d’un générateur CL ou CG doit être effectuée par un technicien agréé, l’entretien complet ne peut-être effectué que par un technicien agréé.</a:t>
            </a:r>
            <a:endParaRPr lang="fr-FR" sz="1800" smtClean="0">
              <a:solidFill>
                <a:schemeClr val="hlink"/>
              </a:solidFill>
            </a:endParaRPr>
          </a:p>
          <a:p>
            <a:pPr lvl="1"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5.7.Équipements de mesure</a:t>
            </a:r>
            <a:endParaRPr lang="en-GB" smtClean="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Espace réservé du pied de page 4"/>
          <p:cNvSpPr>
            <a:spLocks noGrp="1"/>
          </p:cNvSpPr>
          <p:nvPr>
            <p:ph type="ftr" sz="quarter" idx="11"/>
          </p:nvPr>
        </p:nvSpPr>
        <p:spPr>
          <a:noFill/>
        </p:spPr>
        <p:txBody>
          <a:bodyPr/>
          <a:lstStyle/>
          <a:p>
            <a:endParaRPr lang="fr-FR" smtClean="0"/>
          </a:p>
        </p:txBody>
      </p:sp>
      <p:sp>
        <p:nvSpPr>
          <p:cNvPr id="89091" name="Espace réservé du numéro de diapositive 5"/>
          <p:cNvSpPr>
            <a:spLocks noGrp="1"/>
          </p:cNvSpPr>
          <p:nvPr>
            <p:ph type="sldNum" sz="quarter" idx="12"/>
          </p:nvPr>
        </p:nvSpPr>
        <p:spPr>
          <a:noFill/>
        </p:spPr>
        <p:txBody>
          <a:bodyPr/>
          <a:lstStyle/>
          <a:p>
            <a:fld id="{31AFBA19-3624-4DA4-9587-28F510C240CA}" type="slidenum">
              <a:rPr lang="en-US" smtClean="0"/>
              <a:pPr/>
              <a:t>82</a:t>
            </a:fld>
            <a:endParaRPr lang="en-US" smtClean="0"/>
          </a:p>
        </p:txBody>
      </p:sp>
      <p:sp>
        <p:nvSpPr>
          <p:cNvPr id="89092" name="Rectangle 2"/>
          <p:cNvSpPr>
            <a:spLocks noGrp="1" noChangeArrowheads="1"/>
          </p:cNvSpPr>
          <p:nvPr>
            <p:ph type="title"/>
          </p:nvPr>
        </p:nvSpPr>
        <p:spPr/>
        <p:txBody>
          <a:bodyPr/>
          <a:lstStyle/>
          <a:p>
            <a:pPr eaLnBrk="1" hangingPunct="1"/>
            <a:r>
              <a:rPr lang="fr-FR" smtClean="0"/>
              <a:t>5.7. Équipements de mesure</a:t>
            </a:r>
            <a:endParaRPr lang="en-US" smtClean="0"/>
          </a:p>
        </p:txBody>
      </p:sp>
      <p:sp>
        <p:nvSpPr>
          <p:cNvPr id="89093" name="Rectangle 3"/>
          <p:cNvSpPr>
            <a:spLocks noGrp="1" noChangeArrowheads="1"/>
          </p:cNvSpPr>
          <p:nvPr>
            <p:ph type="body" idx="1"/>
          </p:nvPr>
        </p:nvSpPr>
        <p:spPr>
          <a:xfrm>
            <a:off x="228600" y="914400"/>
            <a:ext cx="8756650" cy="5410200"/>
          </a:xfrm>
        </p:spPr>
        <p:txBody>
          <a:bodyPr/>
          <a:lstStyle/>
          <a:p>
            <a:pPr algn="just" eaLnBrk="1" hangingPunct="1"/>
            <a:r>
              <a:rPr lang="fr-FR" sz="2000" smtClean="0"/>
              <a:t>Les </a:t>
            </a:r>
            <a:r>
              <a:rPr lang="fr-FR" sz="2000" u="sng" smtClean="0"/>
              <a:t>équipements de mesure</a:t>
            </a:r>
            <a:r>
              <a:rPr lang="fr-FR" sz="2000" smtClean="0"/>
              <a:t> utilisés afin d’effectuer les contrôles de bon fonctionnement des générateurs (lors de la réception, ou des contrôles périodiques) doivent, pour ce qui concerne la mesure des gaz ou paramètres suivants : CO, O</a:t>
            </a:r>
            <a:r>
              <a:rPr lang="fr-FR" sz="2000" baseline="-25000" smtClean="0"/>
              <a:t>2</a:t>
            </a:r>
            <a:r>
              <a:rPr lang="fr-FR" sz="2000" smtClean="0"/>
              <a:t>, CO</a:t>
            </a:r>
            <a:r>
              <a:rPr lang="fr-FR" sz="2000" baseline="-25000" smtClean="0"/>
              <a:t>2</a:t>
            </a:r>
            <a:r>
              <a:rPr lang="fr-FR" sz="2000" smtClean="0"/>
              <a:t>, températures, pressions, répondre aux exigences techniques du tableau 1 de la norme NBN-EN 50379-1.</a:t>
            </a:r>
          </a:p>
          <a:p>
            <a:pPr algn="just" eaLnBrk="1" hangingPunct="1"/>
            <a:r>
              <a:rPr lang="fr-FR" sz="600" smtClean="0"/>
              <a:t>	</a:t>
            </a:r>
            <a:endParaRPr lang="fr-FR" sz="2000" smtClean="0"/>
          </a:p>
          <a:p>
            <a:pPr algn="just" eaLnBrk="1" hangingPunct="1"/>
            <a:r>
              <a:rPr lang="fr-FR" sz="2000" smtClean="0"/>
              <a:t>En outre, ces équipements doivent être conçus de manière à pouvoir générer des tickets (lesquels devront être agrafés aux attestations) et permettre le raccordement simultané de deux sondes de température.</a:t>
            </a:r>
          </a:p>
          <a:p>
            <a:pPr algn="just" eaLnBrk="1" hangingPunct="1"/>
            <a:endParaRPr lang="fr-FR" sz="600" smtClean="0">
              <a:solidFill>
                <a:schemeClr val="tx1"/>
              </a:solidFill>
            </a:endParaRPr>
          </a:p>
          <a:p>
            <a:pPr eaLnBrk="1" hangingPunct="1"/>
            <a:r>
              <a:rPr lang="fr-FR" sz="2000" smtClean="0"/>
              <a:t>Lors de l’</a:t>
            </a:r>
            <a:r>
              <a:rPr lang="fr-FR" sz="2000" u="sng" smtClean="0"/>
              <a:t>examen de renouvellement du certificat</a:t>
            </a:r>
            <a:r>
              <a:rPr lang="fr-FR" sz="2000" smtClean="0"/>
              <a:t>, le candidat doit se présenter à l’examen avec ses propres équipements de mesure, accompagnés de leur certificat de maintenance ou d’étalonnage. </a:t>
            </a:r>
          </a:p>
          <a:p>
            <a:pPr lvl="1" eaLnBrk="1" hangingPunct="1"/>
            <a:r>
              <a:rPr lang="fr-FR" sz="1800" smtClean="0"/>
              <a:t>Si l’appareillage ne respecte pas les dispositions de la réglementation wallonne, le technicien ne peut être admis à l’examen.</a:t>
            </a:r>
            <a:r>
              <a:rPr lang="fr-FR" smtClean="0">
                <a:solidFill>
                  <a:schemeClr val="tx1"/>
                </a:solidFill>
              </a:rPr>
              <a:t> </a:t>
            </a:r>
            <a:endParaRPr lang="fr-FR" sz="1800" smtClean="0">
              <a:solidFill>
                <a:schemeClr val="tx1"/>
              </a:solidFill>
            </a:endParaRPr>
          </a:p>
          <a:p>
            <a:pPr lvl="1"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u pied de page 4"/>
          <p:cNvSpPr>
            <a:spLocks noGrp="1"/>
          </p:cNvSpPr>
          <p:nvPr>
            <p:ph type="ftr" sz="quarter" idx="11"/>
          </p:nvPr>
        </p:nvSpPr>
        <p:spPr>
          <a:noFill/>
        </p:spPr>
        <p:txBody>
          <a:bodyPr/>
          <a:lstStyle/>
          <a:p>
            <a:endParaRPr lang="fr-FR" smtClean="0"/>
          </a:p>
        </p:txBody>
      </p:sp>
      <p:sp>
        <p:nvSpPr>
          <p:cNvPr id="90115" name="Espace réservé du numéro de diapositive 5"/>
          <p:cNvSpPr>
            <a:spLocks noGrp="1"/>
          </p:cNvSpPr>
          <p:nvPr>
            <p:ph type="sldNum" sz="quarter" idx="12"/>
          </p:nvPr>
        </p:nvSpPr>
        <p:spPr>
          <a:noFill/>
        </p:spPr>
        <p:txBody>
          <a:bodyPr/>
          <a:lstStyle/>
          <a:p>
            <a:fld id="{CBC3507B-A0EE-4D7B-BE3D-67AAA464DD22}" type="slidenum">
              <a:rPr lang="en-US" smtClean="0"/>
              <a:pPr/>
              <a:t>83</a:t>
            </a:fld>
            <a:endParaRPr lang="en-US" smtClean="0"/>
          </a:p>
        </p:txBody>
      </p:sp>
      <p:sp>
        <p:nvSpPr>
          <p:cNvPr id="90116" name="Rectangle 2"/>
          <p:cNvSpPr>
            <a:spLocks noGrp="1" noChangeArrowheads="1"/>
          </p:cNvSpPr>
          <p:nvPr>
            <p:ph type="title"/>
          </p:nvPr>
        </p:nvSpPr>
        <p:spPr/>
        <p:txBody>
          <a:bodyPr/>
          <a:lstStyle/>
          <a:p>
            <a:pPr eaLnBrk="1" hangingPunct="1"/>
            <a:r>
              <a:rPr lang="fr-FR" smtClean="0"/>
              <a:t>5.7. Équipements de mesure</a:t>
            </a:r>
            <a:endParaRPr lang="en-US" smtClean="0"/>
          </a:p>
        </p:txBody>
      </p:sp>
      <p:sp>
        <p:nvSpPr>
          <p:cNvPr id="90117" name="Rectangle 3"/>
          <p:cNvSpPr>
            <a:spLocks noGrp="1" noChangeArrowheads="1"/>
          </p:cNvSpPr>
          <p:nvPr>
            <p:ph type="body" idx="1"/>
          </p:nvPr>
        </p:nvSpPr>
        <p:spPr>
          <a:xfrm>
            <a:off x="228600" y="838200"/>
            <a:ext cx="8756650" cy="4648200"/>
          </a:xfrm>
        </p:spPr>
        <p:txBody>
          <a:bodyPr/>
          <a:lstStyle/>
          <a:p>
            <a:pPr algn="just" eaLnBrk="1" hangingPunct="1"/>
            <a:endParaRPr lang="fr-FR" sz="2000" smtClean="0"/>
          </a:p>
          <a:p>
            <a:pPr algn="just" eaLnBrk="1" hangingPunct="1"/>
            <a:r>
              <a:rPr lang="fr-FR" sz="2000" smtClean="0"/>
              <a:t>Quel analyseur doit être acquis pour être conforme aux exigences de l’AGW ?</a:t>
            </a:r>
          </a:p>
          <a:p>
            <a:pPr lvl="1" algn="just" eaLnBrk="1" hangingPunct="1"/>
            <a:r>
              <a:rPr lang="fr-FR" sz="1800" smtClean="0"/>
              <a:t>NBN EN 50 379 : composée de trois parties :</a:t>
            </a:r>
          </a:p>
          <a:p>
            <a:pPr lvl="3" algn="just" eaLnBrk="1" hangingPunct="1"/>
            <a:r>
              <a:rPr lang="fr-FR" sz="1400" i="1" smtClean="0">
                <a:solidFill>
                  <a:schemeClr val="tx1"/>
                </a:solidFill>
              </a:rPr>
              <a:t>EN 50379-1 Prescriptions générales et méthodes d'essai ;</a:t>
            </a:r>
          </a:p>
          <a:p>
            <a:pPr lvl="3" algn="just" eaLnBrk="1" hangingPunct="1"/>
            <a:r>
              <a:rPr lang="fr-FR" sz="1400" i="1" smtClean="0">
                <a:solidFill>
                  <a:schemeClr val="tx1"/>
                </a:solidFill>
              </a:rPr>
              <a:t>EN 50379-2 Prescriptions des caractéristiques des appareils utilisés au cours des inspections et évaluations réglementaires ;</a:t>
            </a:r>
          </a:p>
          <a:p>
            <a:pPr lvl="3" algn="just" eaLnBrk="1" hangingPunct="1"/>
            <a:r>
              <a:rPr lang="fr-FR" sz="1400" i="1" smtClean="0">
                <a:solidFill>
                  <a:schemeClr val="tx1"/>
                </a:solidFill>
              </a:rPr>
              <a:t>EN 50379-3 Prescriptions des caractéristiques des appareils utilisés dans le service après-vente hors champ réglementaire des appareils de chauffage à gaz .</a:t>
            </a:r>
            <a:endParaRPr lang="fr-FR" i="1" smtClean="0"/>
          </a:p>
          <a:p>
            <a:pPr lvl="1" eaLnBrk="1" hangingPunct="1"/>
            <a:r>
              <a:rPr lang="fr-FR" sz="1800" smtClean="0"/>
              <a:t>Analyseurs disponibles dans le commerce :</a:t>
            </a:r>
          </a:p>
          <a:p>
            <a:pPr lvl="3" eaLnBrk="1" hangingPunct="1"/>
            <a:r>
              <a:rPr lang="fr-FR" sz="1400" i="1" smtClean="0">
                <a:solidFill>
                  <a:schemeClr val="tx1"/>
                </a:solidFill>
              </a:rPr>
              <a:t>soit conformes à la EN 50379-2 ;</a:t>
            </a:r>
          </a:p>
          <a:p>
            <a:pPr lvl="3" eaLnBrk="1" hangingPunct="1"/>
            <a:r>
              <a:rPr lang="fr-FR" sz="1400" i="1" smtClean="0">
                <a:solidFill>
                  <a:schemeClr val="tx1"/>
                </a:solidFill>
              </a:rPr>
              <a:t>soit conformes à la EN 50379-3.</a:t>
            </a:r>
          </a:p>
          <a:p>
            <a:pPr lvl="1" algn="just" eaLnBrk="1" hangingPunct="1"/>
            <a:r>
              <a:rPr lang="fr-FR" sz="1800" smtClean="0"/>
              <a:t>Pour ce qui concerne les paramètres devant être mesurés en application de l’AGW, la seule différence concerne le CO : </a:t>
            </a:r>
          </a:p>
          <a:p>
            <a:pPr lvl="3" eaLnBrk="1" hangingPunct="1"/>
            <a:r>
              <a:rPr lang="fr-FR" sz="1400" i="1" smtClean="0">
                <a:solidFill>
                  <a:schemeClr val="tx1"/>
                </a:solidFill>
              </a:rPr>
              <a:t>analyseurs conformes à la EN 50379-2 </a:t>
            </a:r>
            <a:r>
              <a:rPr lang="fr-FR" sz="1400" i="1" smtClean="0">
                <a:solidFill>
                  <a:schemeClr val="tx1"/>
                </a:solidFill>
                <a:sym typeface="Symbol" pitchFamily="18" charset="2"/>
              </a:rPr>
              <a:t> </a:t>
            </a:r>
            <a:r>
              <a:rPr lang="fr-FR" sz="1400" b="1" i="1" u="sng" smtClean="0">
                <a:solidFill>
                  <a:schemeClr val="tx1"/>
                </a:solidFill>
                <a:sym typeface="Symbol" pitchFamily="18" charset="2"/>
              </a:rPr>
              <a:t>équipés</a:t>
            </a:r>
            <a:r>
              <a:rPr lang="fr-FR" sz="1400" i="1" u="sng" smtClean="0">
                <a:solidFill>
                  <a:schemeClr val="tx1"/>
                </a:solidFill>
                <a:sym typeface="Symbol" pitchFamily="18" charset="2"/>
              </a:rPr>
              <a:t> d’une cellule de mesure avec compensation H</a:t>
            </a:r>
            <a:r>
              <a:rPr lang="fr-FR" sz="1400" i="1" u="sng" baseline="-25000" smtClean="0">
                <a:solidFill>
                  <a:schemeClr val="tx1"/>
                </a:solidFill>
                <a:sym typeface="Symbol" pitchFamily="18" charset="2"/>
              </a:rPr>
              <a:t>2</a:t>
            </a:r>
            <a:r>
              <a:rPr lang="fr-FR" sz="1400" i="1" smtClean="0">
                <a:solidFill>
                  <a:schemeClr val="tx1"/>
                </a:solidFill>
                <a:sym typeface="Symbol" pitchFamily="18" charset="2"/>
              </a:rPr>
              <a:t>.</a:t>
            </a:r>
            <a:endParaRPr lang="fr-FR" sz="1400" i="1" smtClean="0">
              <a:solidFill>
                <a:schemeClr val="tx1"/>
              </a:solidFill>
            </a:endParaRPr>
          </a:p>
          <a:p>
            <a:pPr lvl="3" eaLnBrk="1" hangingPunct="1"/>
            <a:r>
              <a:rPr lang="fr-FR" sz="1400" i="1" smtClean="0">
                <a:solidFill>
                  <a:schemeClr val="tx1"/>
                </a:solidFill>
              </a:rPr>
              <a:t>analyseurs conformes à la EN 50379-3 </a:t>
            </a:r>
            <a:r>
              <a:rPr lang="fr-FR" sz="1400" i="1" smtClean="0">
                <a:solidFill>
                  <a:schemeClr val="tx1"/>
                </a:solidFill>
                <a:sym typeface="Symbol" pitchFamily="18" charset="2"/>
              </a:rPr>
              <a:t> </a:t>
            </a:r>
            <a:r>
              <a:rPr lang="fr-FR" sz="1400" b="1" i="1" u="sng" smtClean="0">
                <a:solidFill>
                  <a:schemeClr val="tx1"/>
                </a:solidFill>
                <a:sym typeface="Symbol" pitchFamily="18" charset="2"/>
              </a:rPr>
              <a:t>non-équipés</a:t>
            </a:r>
            <a:r>
              <a:rPr lang="fr-FR" sz="1400" i="1" u="sng" smtClean="0">
                <a:solidFill>
                  <a:schemeClr val="tx1"/>
                </a:solidFill>
                <a:sym typeface="Symbol" pitchFamily="18" charset="2"/>
              </a:rPr>
              <a:t> d’une cellule de mesure avec compensation H</a:t>
            </a:r>
            <a:r>
              <a:rPr lang="fr-FR" sz="1400" i="1" u="sng" baseline="-25000" smtClean="0">
                <a:solidFill>
                  <a:schemeClr val="tx1"/>
                </a:solidFill>
                <a:sym typeface="Symbol" pitchFamily="18" charset="2"/>
              </a:rPr>
              <a:t>2</a:t>
            </a:r>
            <a:r>
              <a:rPr lang="fr-FR" sz="1400" i="1" smtClean="0">
                <a:solidFill>
                  <a:schemeClr val="tx1"/>
                </a:solidFill>
                <a:sym typeface="Symbol" pitchFamily="18" charset="2"/>
              </a:rPr>
              <a:t>.</a:t>
            </a:r>
            <a:endParaRPr lang="fr-FR" smtClean="0">
              <a:solidFill>
                <a:srgbClr val="000080"/>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Espace réservé du pied de page 4"/>
          <p:cNvSpPr>
            <a:spLocks noGrp="1"/>
          </p:cNvSpPr>
          <p:nvPr>
            <p:ph type="ftr" sz="quarter" idx="11"/>
          </p:nvPr>
        </p:nvSpPr>
        <p:spPr>
          <a:noFill/>
        </p:spPr>
        <p:txBody>
          <a:bodyPr/>
          <a:lstStyle/>
          <a:p>
            <a:endParaRPr lang="fr-FR" smtClean="0"/>
          </a:p>
        </p:txBody>
      </p:sp>
      <p:sp>
        <p:nvSpPr>
          <p:cNvPr id="91139" name="Espace réservé du numéro de diapositive 5"/>
          <p:cNvSpPr>
            <a:spLocks noGrp="1"/>
          </p:cNvSpPr>
          <p:nvPr>
            <p:ph type="sldNum" sz="quarter" idx="12"/>
          </p:nvPr>
        </p:nvSpPr>
        <p:spPr>
          <a:noFill/>
        </p:spPr>
        <p:txBody>
          <a:bodyPr/>
          <a:lstStyle/>
          <a:p>
            <a:fld id="{021429C3-F6BB-47EE-8AD3-DBD22EB8506B}" type="slidenum">
              <a:rPr lang="en-US" smtClean="0"/>
              <a:pPr/>
              <a:t>84</a:t>
            </a:fld>
            <a:endParaRPr lang="en-US" smtClean="0"/>
          </a:p>
        </p:txBody>
      </p:sp>
      <p:sp>
        <p:nvSpPr>
          <p:cNvPr id="91140" name="Rectangle 1026"/>
          <p:cNvSpPr>
            <a:spLocks noGrp="1" noChangeArrowheads="1"/>
          </p:cNvSpPr>
          <p:nvPr>
            <p:ph type="title"/>
          </p:nvPr>
        </p:nvSpPr>
        <p:spPr/>
        <p:txBody>
          <a:bodyPr/>
          <a:lstStyle/>
          <a:p>
            <a:pPr eaLnBrk="1" hangingPunct="1"/>
            <a:r>
              <a:rPr lang="fr-FR" smtClean="0"/>
              <a:t>5.7. Équipements de mesure</a:t>
            </a:r>
            <a:endParaRPr lang="en-US" smtClean="0"/>
          </a:p>
        </p:txBody>
      </p:sp>
      <p:sp>
        <p:nvSpPr>
          <p:cNvPr id="91141" name="Rectangle 1027"/>
          <p:cNvSpPr>
            <a:spLocks noGrp="1" noChangeArrowheads="1"/>
          </p:cNvSpPr>
          <p:nvPr>
            <p:ph type="body" idx="1"/>
          </p:nvPr>
        </p:nvSpPr>
        <p:spPr>
          <a:xfrm>
            <a:off x="152400" y="838200"/>
            <a:ext cx="8832850" cy="4648200"/>
          </a:xfrm>
        </p:spPr>
        <p:txBody>
          <a:bodyPr/>
          <a:lstStyle/>
          <a:p>
            <a:pPr lvl="1" eaLnBrk="1" hangingPunct="1"/>
            <a:r>
              <a:rPr lang="fr-FR" sz="1800" smtClean="0"/>
              <a:t>H</a:t>
            </a:r>
            <a:r>
              <a:rPr lang="fr-FR" sz="1800" baseline="-25000" smtClean="0"/>
              <a:t>2</a:t>
            </a:r>
            <a:r>
              <a:rPr lang="fr-FR" sz="1800" smtClean="0"/>
              <a:t> influence la mesure du CO. Par conséquent :</a:t>
            </a:r>
            <a:br>
              <a:rPr lang="fr-FR" sz="1800" smtClean="0"/>
            </a:br>
            <a:r>
              <a:rPr lang="fr-FR" sz="500" smtClean="0"/>
              <a:t/>
            </a:r>
            <a:br>
              <a:rPr lang="fr-FR" sz="500" smtClean="0"/>
            </a:br>
            <a:r>
              <a:rPr lang="fr-FR" sz="1600" smtClean="0">
                <a:solidFill>
                  <a:schemeClr val="tx1"/>
                </a:solidFill>
                <a:sym typeface="Symbol" pitchFamily="18" charset="2"/>
              </a:rPr>
              <a:t> lorsque H</a:t>
            </a:r>
            <a:r>
              <a:rPr lang="fr-FR" sz="1600" baseline="-25000" smtClean="0">
                <a:solidFill>
                  <a:schemeClr val="tx1"/>
                </a:solidFill>
                <a:sym typeface="Symbol" pitchFamily="18" charset="2"/>
              </a:rPr>
              <a:t>2</a:t>
            </a:r>
            <a:r>
              <a:rPr lang="fr-FR" sz="1600" smtClean="0">
                <a:solidFill>
                  <a:schemeClr val="tx1"/>
                </a:solidFill>
                <a:sym typeface="Symbol" pitchFamily="18" charset="2"/>
              </a:rPr>
              <a:t> est présent dans le combustible </a:t>
            </a:r>
            <a:r>
              <a:rPr lang="fr-FR" sz="1600" smtClean="0">
                <a:solidFill>
                  <a:schemeClr val="tx1"/>
                </a:solidFill>
              </a:rPr>
              <a:t>;</a:t>
            </a:r>
            <a:br>
              <a:rPr lang="fr-FR" sz="1600" smtClean="0">
                <a:solidFill>
                  <a:schemeClr val="tx1"/>
                </a:solidFill>
              </a:rPr>
            </a:br>
            <a:r>
              <a:rPr lang="fr-FR" sz="1600" smtClean="0">
                <a:solidFill>
                  <a:schemeClr val="tx1"/>
                </a:solidFill>
                <a:sym typeface="Symbol" pitchFamily="18" charset="2"/>
              </a:rPr>
              <a:t> ou lorsque les conditions de fonctionnement sont propices à la formation d’ H</a:t>
            </a:r>
            <a:r>
              <a:rPr lang="fr-FR" sz="1600" baseline="-25000" smtClean="0">
                <a:solidFill>
                  <a:schemeClr val="tx1"/>
                </a:solidFill>
                <a:sym typeface="Symbol" pitchFamily="18" charset="2"/>
              </a:rPr>
              <a:t>2</a:t>
            </a:r>
            <a:r>
              <a:rPr lang="fr-FR" sz="1600" smtClean="0">
                <a:solidFill>
                  <a:schemeClr val="tx1"/>
                </a:solidFill>
                <a:sym typeface="Symbol" pitchFamily="18" charset="2"/>
              </a:rPr>
              <a:t>.</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ALORS</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Il faut des cellules à compensation H</a:t>
            </a:r>
            <a:r>
              <a:rPr lang="fr-FR" sz="1600" baseline="-25000" smtClean="0">
                <a:solidFill>
                  <a:schemeClr val="tx1"/>
                </a:solidFill>
                <a:sym typeface="Symbol" pitchFamily="18" charset="2"/>
              </a:rPr>
              <a:t>2</a:t>
            </a:r>
            <a:r>
              <a:rPr lang="fr-FR" sz="1600" smtClean="0">
                <a:solidFill>
                  <a:schemeClr val="tx1"/>
                </a:solidFill>
                <a:sym typeface="Symbol" pitchFamily="18" charset="2"/>
              </a:rPr>
              <a:t>.</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MAIS</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  H</a:t>
            </a:r>
            <a:r>
              <a:rPr lang="fr-FR" sz="1600" baseline="-25000" smtClean="0">
                <a:solidFill>
                  <a:schemeClr val="tx1"/>
                </a:solidFill>
                <a:sym typeface="Symbol" pitchFamily="18" charset="2"/>
              </a:rPr>
              <a:t>2</a:t>
            </a:r>
            <a:r>
              <a:rPr lang="fr-FR" sz="1600" smtClean="0">
                <a:solidFill>
                  <a:schemeClr val="tx1"/>
                </a:solidFill>
                <a:sym typeface="Symbol" pitchFamily="18" charset="2"/>
              </a:rPr>
              <a:t> non-présent dans les combustibles conventionnels utilisés en Belgique</a:t>
            </a:r>
            <a:r>
              <a:rPr lang="fr-FR" sz="1600" smtClean="0">
                <a:solidFill>
                  <a:schemeClr val="tx1"/>
                </a:solidFill>
              </a:rPr>
              <a:t>;</a:t>
            </a:r>
            <a:br>
              <a:rPr lang="fr-FR" sz="1600" smtClean="0">
                <a:solidFill>
                  <a:schemeClr val="tx1"/>
                </a:solidFill>
              </a:rPr>
            </a:br>
            <a:r>
              <a:rPr lang="fr-FR" sz="1600" smtClean="0">
                <a:solidFill>
                  <a:schemeClr val="tx1"/>
                </a:solidFill>
                <a:sym typeface="Symbol" pitchFamily="18" charset="2"/>
              </a:rPr>
              <a:t> une chaudière conventionnelle correctement réglée ne forme d’ H</a:t>
            </a:r>
            <a:r>
              <a:rPr lang="fr-FR" sz="1600" baseline="-25000" smtClean="0">
                <a:solidFill>
                  <a:schemeClr val="tx1"/>
                </a:solidFill>
                <a:sym typeface="Symbol" pitchFamily="18" charset="2"/>
              </a:rPr>
              <a:t>2</a:t>
            </a:r>
            <a:r>
              <a:rPr lang="fr-FR" sz="1600" smtClean="0">
                <a:solidFill>
                  <a:schemeClr val="tx1"/>
                </a:solidFill>
                <a:sym typeface="Symbol" pitchFamily="18" charset="2"/>
              </a:rPr>
              <a:t> (H</a:t>
            </a:r>
            <a:r>
              <a:rPr lang="fr-FR" sz="1600" baseline="-25000" smtClean="0">
                <a:solidFill>
                  <a:schemeClr val="tx1"/>
                </a:solidFill>
                <a:sym typeface="Symbol" pitchFamily="18" charset="2"/>
              </a:rPr>
              <a:t>2</a:t>
            </a:r>
            <a:r>
              <a:rPr lang="fr-FR" sz="1600" smtClean="0">
                <a:solidFill>
                  <a:schemeClr val="tx1"/>
                </a:solidFill>
                <a:sym typeface="Symbol" pitchFamily="18" charset="2"/>
              </a:rPr>
              <a:t> formé si important défaut d’air). </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DONC</a:t>
            </a:r>
            <a:br>
              <a:rPr lang="fr-FR" sz="1600" smtClean="0">
                <a:solidFill>
                  <a:schemeClr val="tx1"/>
                </a:solidFill>
                <a:sym typeface="Symbol" pitchFamily="18" charset="2"/>
              </a:rPr>
            </a:br>
            <a:r>
              <a:rPr lang="fr-FR" sz="500" smtClean="0">
                <a:solidFill>
                  <a:schemeClr val="tx1"/>
                </a:solidFill>
                <a:sym typeface="Symbol" pitchFamily="18" charset="2"/>
              </a:rPr>
              <a:t/>
            </a:r>
            <a:br>
              <a:rPr lang="fr-FR" sz="500" smtClean="0">
                <a:solidFill>
                  <a:schemeClr val="tx1"/>
                </a:solidFill>
                <a:sym typeface="Symbol" pitchFamily="18" charset="2"/>
              </a:rPr>
            </a:br>
            <a:r>
              <a:rPr lang="fr-FR" sz="1600" smtClean="0">
                <a:solidFill>
                  <a:schemeClr val="tx1"/>
                </a:solidFill>
                <a:sym typeface="Symbol" pitchFamily="18" charset="2"/>
              </a:rPr>
              <a:t>  </a:t>
            </a:r>
            <a:r>
              <a:rPr lang="fr-FR" sz="1600" b="1" smtClean="0">
                <a:solidFill>
                  <a:schemeClr val="tx1"/>
                </a:solidFill>
                <a:sym typeface="Symbol" pitchFamily="18" charset="2"/>
              </a:rPr>
              <a:t>Pour des générateurs présents dans le secteur domestique et tertiaire utilisant des combustibles conventionnels, il n’est pas nécessaire de disposer d’une cellule à compensation H</a:t>
            </a:r>
            <a:r>
              <a:rPr lang="fr-FR" sz="1600" b="1" baseline="-25000" smtClean="0">
                <a:solidFill>
                  <a:schemeClr val="tx1"/>
                </a:solidFill>
                <a:sym typeface="Symbol" pitchFamily="18" charset="2"/>
              </a:rPr>
              <a:t>2</a:t>
            </a:r>
            <a:r>
              <a:rPr lang="fr-FR" sz="1600" smtClean="0">
                <a:solidFill>
                  <a:schemeClr val="tx1"/>
                </a:solidFill>
                <a:sym typeface="Symbol" pitchFamily="18" charset="2"/>
              </a:rPr>
              <a:t>. </a:t>
            </a:r>
            <a:br>
              <a:rPr lang="fr-FR" sz="1600" smtClean="0">
                <a:solidFill>
                  <a:schemeClr val="tx1"/>
                </a:solidFill>
                <a:sym typeface="Symbol" pitchFamily="18" charset="2"/>
              </a:rPr>
            </a:br>
            <a:r>
              <a:rPr lang="fr-FR" sz="1600" smtClean="0">
                <a:solidFill>
                  <a:schemeClr val="tx1"/>
                </a:solidFill>
                <a:sym typeface="Symbol" pitchFamily="18" charset="2"/>
              </a:rPr>
              <a:t>  </a:t>
            </a:r>
            <a:r>
              <a:rPr lang="fr-FR" sz="1600" b="1" smtClean="0">
                <a:solidFill>
                  <a:schemeClr val="tx1"/>
                </a:solidFill>
                <a:sym typeface="Symbol" pitchFamily="18" charset="2"/>
              </a:rPr>
              <a:t>Les cellules à compensation H</a:t>
            </a:r>
            <a:r>
              <a:rPr lang="fr-FR" sz="1600" b="1" baseline="-25000" smtClean="0">
                <a:solidFill>
                  <a:schemeClr val="tx1"/>
                </a:solidFill>
                <a:sym typeface="Symbol" pitchFamily="18" charset="2"/>
              </a:rPr>
              <a:t>2</a:t>
            </a:r>
            <a:r>
              <a:rPr lang="fr-FR" sz="1600" b="1" smtClean="0">
                <a:solidFill>
                  <a:schemeClr val="tx1"/>
                </a:solidFill>
                <a:sym typeface="Symbol" pitchFamily="18" charset="2"/>
              </a:rPr>
              <a:t> peuvent être nécessaires lors de combustions spécifiques, généralement rencontrées sur des installations de type industriel.</a:t>
            </a:r>
            <a:br>
              <a:rPr lang="fr-FR" sz="1600" b="1" smtClean="0">
                <a:solidFill>
                  <a:schemeClr val="tx1"/>
                </a:solidFill>
                <a:sym typeface="Symbol" pitchFamily="18" charset="2"/>
              </a:rPr>
            </a:br>
            <a:r>
              <a:rPr lang="fr-FR" sz="1600" b="1" smtClean="0">
                <a:solidFill>
                  <a:schemeClr val="tx1"/>
                </a:solidFill>
                <a:sym typeface="Symbol" pitchFamily="18" charset="2"/>
              </a:rPr>
              <a:t/>
            </a:r>
            <a:br>
              <a:rPr lang="fr-FR" sz="1600" b="1" smtClean="0">
                <a:solidFill>
                  <a:schemeClr val="tx1"/>
                </a:solidFill>
                <a:sym typeface="Symbol" pitchFamily="18" charset="2"/>
              </a:rPr>
            </a:br>
            <a:r>
              <a:rPr lang="fr-BE" sz="1600" b="1" smtClean="0">
                <a:solidFill>
                  <a:srgbClr val="FF3300"/>
                </a:solidFill>
              </a:rPr>
              <a:t>Sauf exception mentionnée ci-dessus, il ne sera pas nécessaire d’acquérir un analyseur conforme à la norme 50379-2, </a:t>
            </a:r>
            <a:r>
              <a:rPr lang="fr-BE" sz="1600" b="1" u="sng" smtClean="0">
                <a:solidFill>
                  <a:srgbClr val="FF3300"/>
                </a:solidFill>
              </a:rPr>
              <a:t>la conformité à la norme 50379-3 étant suffisante</a:t>
            </a:r>
            <a:r>
              <a:rPr lang="fr-BE" sz="1600" b="1" smtClean="0">
                <a:solidFill>
                  <a:srgbClr val="FF3300"/>
                </a:solidFill>
              </a:rPr>
              <a:t>.</a:t>
            </a:r>
            <a:endParaRPr lang="fr-FR" sz="1600" b="1" smtClean="0">
              <a:solidFill>
                <a:srgbClr val="FF3300"/>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5.8.Le dossier chauffage central</a:t>
            </a:r>
            <a:endParaRPr lang="en-GB" smtClean="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Espace réservé du pied de page 4"/>
          <p:cNvSpPr>
            <a:spLocks noGrp="1"/>
          </p:cNvSpPr>
          <p:nvPr>
            <p:ph type="ftr" sz="quarter" idx="11"/>
          </p:nvPr>
        </p:nvSpPr>
        <p:spPr>
          <a:noFill/>
        </p:spPr>
        <p:txBody>
          <a:bodyPr/>
          <a:lstStyle/>
          <a:p>
            <a:endParaRPr lang="fr-FR" smtClean="0"/>
          </a:p>
        </p:txBody>
      </p:sp>
      <p:sp>
        <p:nvSpPr>
          <p:cNvPr id="93187" name="Espace réservé du numéro de diapositive 5"/>
          <p:cNvSpPr>
            <a:spLocks noGrp="1"/>
          </p:cNvSpPr>
          <p:nvPr>
            <p:ph type="sldNum" sz="quarter" idx="12"/>
          </p:nvPr>
        </p:nvSpPr>
        <p:spPr>
          <a:noFill/>
        </p:spPr>
        <p:txBody>
          <a:bodyPr/>
          <a:lstStyle/>
          <a:p>
            <a:fld id="{2CB94F00-57C6-45BE-AAF4-4415CDDED5F6}" type="slidenum">
              <a:rPr lang="en-US" smtClean="0"/>
              <a:pPr/>
              <a:t>86</a:t>
            </a:fld>
            <a:endParaRPr lang="en-US" smtClean="0"/>
          </a:p>
        </p:txBody>
      </p:sp>
      <p:sp>
        <p:nvSpPr>
          <p:cNvPr id="93188" name="Rectangle 2"/>
          <p:cNvSpPr>
            <a:spLocks noGrp="1" noChangeArrowheads="1"/>
          </p:cNvSpPr>
          <p:nvPr>
            <p:ph type="title"/>
          </p:nvPr>
        </p:nvSpPr>
        <p:spPr/>
        <p:txBody>
          <a:bodyPr/>
          <a:lstStyle/>
          <a:p>
            <a:pPr eaLnBrk="1" hangingPunct="1"/>
            <a:r>
              <a:rPr lang="fr-FR" smtClean="0"/>
              <a:t>5.8. Le dossier chauffage central</a:t>
            </a:r>
            <a:endParaRPr lang="en-US" smtClean="0"/>
          </a:p>
        </p:txBody>
      </p:sp>
      <p:sp>
        <p:nvSpPr>
          <p:cNvPr id="93189" name="Rectangle 3"/>
          <p:cNvSpPr>
            <a:spLocks noGrp="1" noChangeArrowheads="1"/>
          </p:cNvSpPr>
          <p:nvPr>
            <p:ph type="body" idx="1"/>
          </p:nvPr>
        </p:nvSpPr>
        <p:spPr>
          <a:xfrm>
            <a:off x="228600" y="1052513"/>
            <a:ext cx="8756650" cy="5195887"/>
          </a:xfrm>
        </p:spPr>
        <p:txBody>
          <a:bodyPr/>
          <a:lstStyle/>
          <a:p>
            <a:pPr algn="just" eaLnBrk="1" hangingPunct="1">
              <a:buFont typeface="Symbol" pitchFamily="18" charset="2"/>
              <a:buChar char="·"/>
            </a:pPr>
            <a:r>
              <a:rPr lang="fr-FR" sz="2400" b="1" smtClean="0">
                <a:solidFill>
                  <a:schemeClr val="tx1"/>
                </a:solidFill>
              </a:rPr>
              <a:t>Quels en sont les éléments constitutifs ?</a:t>
            </a:r>
            <a:endParaRPr lang="fr-FR" smtClean="0">
              <a:solidFill>
                <a:schemeClr val="tx1"/>
              </a:solidFill>
            </a:endParaRPr>
          </a:p>
          <a:p>
            <a:pPr lvl="1" algn="just" eaLnBrk="1" hangingPunct="1"/>
            <a:r>
              <a:rPr lang="fr-FR" sz="2200" smtClean="0"/>
              <a:t>1° les instructions d’utilisation et d’entretien.</a:t>
            </a:r>
          </a:p>
          <a:p>
            <a:pPr lvl="1" algn="just" eaLnBrk="1" hangingPunct="1"/>
            <a:r>
              <a:rPr lang="fr-FR" sz="2200" smtClean="0"/>
              <a:t>2° une copie du rapport de réception établi lors de la première mise en service d’un nouveau générateur (établi depuis le 01/07/2011) ;</a:t>
            </a:r>
          </a:p>
          <a:p>
            <a:pPr lvl="1" algn="just" eaLnBrk="1" hangingPunct="1"/>
            <a:r>
              <a:rPr lang="fr-FR" sz="2200" smtClean="0"/>
              <a:t>3° les attestations de contrôle (au minimum les 2 dernières attestations) ;</a:t>
            </a:r>
          </a:p>
          <a:p>
            <a:pPr lvl="1" algn="just" eaLnBrk="1" hangingPunct="1"/>
            <a:r>
              <a:rPr lang="fr-FR" sz="2200" smtClean="0"/>
              <a:t>4° une copie du rapport de diagnostic approfondi (le cas échéant) ;</a:t>
            </a:r>
          </a:p>
          <a:p>
            <a:pPr lvl="1" algn="just" eaLnBrk="1" hangingPunct="1"/>
            <a:r>
              <a:rPr lang="fr-FR" sz="2200" smtClean="0"/>
              <a:t>5° une copie de la note de calcul relative au dimensionnement de l’installation (actuellement pas d’application) ; </a:t>
            </a:r>
          </a:p>
          <a:p>
            <a:pPr lvl="1" algn="just" eaLnBrk="1" hangingPunct="1"/>
            <a:endParaRPr lang="fr-FR" smtClean="0">
              <a:solidFill>
                <a:schemeClr val="tx1"/>
              </a:solidFill>
            </a:endParaRPr>
          </a:p>
          <a:p>
            <a:pPr eaLnBrk="1" hangingPunct="1">
              <a:buFontTx/>
              <a:buChar char="–"/>
            </a:pPr>
            <a:endParaRPr lang="fr-FR" sz="2000" smtClean="0">
              <a:solidFill>
                <a:schemeClr val="tx1"/>
              </a:solidFill>
            </a:endParaRPr>
          </a:p>
          <a:p>
            <a:pPr lvl="1"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Espace réservé du pied de page 4"/>
          <p:cNvSpPr>
            <a:spLocks noGrp="1"/>
          </p:cNvSpPr>
          <p:nvPr>
            <p:ph type="ftr" sz="quarter" idx="11"/>
          </p:nvPr>
        </p:nvSpPr>
        <p:spPr>
          <a:noFill/>
        </p:spPr>
        <p:txBody>
          <a:bodyPr/>
          <a:lstStyle/>
          <a:p>
            <a:endParaRPr lang="fr-FR" smtClean="0"/>
          </a:p>
        </p:txBody>
      </p:sp>
      <p:sp>
        <p:nvSpPr>
          <p:cNvPr id="94211" name="Espace réservé du numéro de diapositive 5"/>
          <p:cNvSpPr>
            <a:spLocks noGrp="1"/>
          </p:cNvSpPr>
          <p:nvPr>
            <p:ph type="sldNum" sz="quarter" idx="12"/>
          </p:nvPr>
        </p:nvSpPr>
        <p:spPr>
          <a:noFill/>
        </p:spPr>
        <p:txBody>
          <a:bodyPr/>
          <a:lstStyle/>
          <a:p>
            <a:fld id="{FF20E207-E641-4323-AB55-E2538BE94191}" type="slidenum">
              <a:rPr lang="en-US" smtClean="0"/>
              <a:pPr/>
              <a:t>87</a:t>
            </a:fld>
            <a:endParaRPr lang="en-US" smtClean="0"/>
          </a:p>
        </p:txBody>
      </p:sp>
      <p:sp>
        <p:nvSpPr>
          <p:cNvPr id="94212" name="Rectangle 2"/>
          <p:cNvSpPr>
            <a:spLocks noGrp="1" noChangeArrowheads="1"/>
          </p:cNvSpPr>
          <p:nvPr>
            <p:ph type="title"/>
          </p:nvPr>
        </p:nvSpPr>
        <p:spPr/>
        <p:txBody>
          <a:bodyPr/>
          <a:lstStyle/>
          <a:p>
            <a:pPr eaLnBrk="1" hangingPunct="1"/>
            <a:r>
              <a:rPr lang="fr-FR" smtClean="0"/>
              <a:t>5.8. Le dossier chauffage central</a:t>
            </a:r>
            <a:endParaRPr lang="en-US" smtClean="0"/>
          </a:p>
        </p:txBody>
      </p:sp>
      <p:sp>
        <p:nvSpPr>
          <p:cNvPr id="94213" name="Rectangle 3"/>
          <p:cNvSpPr>
            <a:spLocks noGrp="1" noChangeArrowheads="1"/>
          </p:cNvSpPr>
          <p:nvPr>
            <p:ph type="body" idx="1"/>
          </p:nvPr>
        </p:nvSpPr>
        <p:spPr>
          <a:xfrm>
            <a:off x="228600" y="838200"/>
            <a:ext cx="8756650" cy="5410200"/>
          </a:xfrm>
        </p:spPr>
        <p:txBody>
          <a:bodyPr/>
          <a:lstStyle/>
          <a:p>
            <a:pPr algn="just" eaLnBrk="1" hangingPunct="1">
              <a:buFont typeface="Symbol" pitchFamily="18" charset="2"/>
              <a:buChar char="·"/>
            </a:pPr>
            <a:endParaRPr lang="fr-FR" sz="2400" b="1" smtClean="0">
              <a:solidFill>
                <a:schemeClr val="tx1"/>
              </a:solidFill>
            </a:endParaRPr>
          </a:p>
          <a:p>
            <a:pPr algn="just" eaLnBrk="1" hangingPunct="1">
              <a:buFont typeface="Symbol" pitchFamily="18" charset="2"/>
              <a:buChar char="·"/>
            </a:pPr>
            <a:r>
              <a:rPr lang="fr-FR" sz="2400" b="1" smtClean="0">
                <a:solidFill>
                  <a:schemeClr val="tx1"/>
                </a:solidFill>
              </a:rPr>
              <a:t>Qui doit le détenir ?</a:t>
            </a:r>
          </a:p>
          <a:p>
            <a:pPr algn="just" eaLnBrk="1" hangingPunct="1"/>
            <a:endParaRPr lang="fr-FR" smtClean="0">
              <a:solidFill>
                <a:schemeClr val="tx1"/>
              </a:solidFill>
            </a:endParaRPr>
          </a:p>
          <a:p>
            <a:pPr lvl="1" algn="just" eaLnBrk="1" hangingPunct="1"/>
            <a:r>
              <a:rPr lang="fr-FR" sz="2200" smtClean="0"/>
              <a:t>C’est l’</a:t>
            </a:r>
            <a:r>
              <a:rPr lang="fr-FR" sz="2200" u="sng" smtClean="0"/>
              <a:t>utilisateur</a:t>
            </a:r>
            <a:r>
              <a:rPr lang="fr-FR" sz="2200" smtClean="0"/>
              <a:t> de l’installation. Mais lorsqu’il n’est pas l’utilisateur, le propriétaire aura préalablement dû fournir à l’utilisateur une copie des éléments visés aux points 1° à 3°.</a:t>
            </a:r>
          </a:p>
          <a:p>
            <a:pPr algn="just" eaLnBrk="1" hangingPunct="1"/>
            <a:endParaRPr lang="fr-FR" smtClean="0">
              <a:solidFill>
                <a:schemeClr val="tx1"/>
              </a:solidFill>
            </a:endParaRPr>
          </a:p>
          <a:p>
            <a:pPr eaLnBrk="1" hangingPunct="1">
              <a:buFontTx/>
              <a:buChar char="–"/>
            </a:pPr>
            <a:endParaRPr lang="fr-FR" sz="2000" smtClean="0">
              <a:solidFill>
                <a:schemeClr val="tx1"/>
              </a:solidFill>
            </a:endParaRPr>
          </a:p>
          <a:p>
            <a:pPr lvl="1" eaLnBrk="1" hangingPunct="1"/>
            <a:endParaRPr lang="fr-FR" smtClean="0">
              <a:solidFill>
                <a:srgbClr val="000080"/>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0" y="2174875"/>
            <a:ext cx="9144000" cy="1470025"/>
          </a:xfrm>
        </p:spPr>
        <p:txBody>
          <a:bodyPr/>
          <a:lstStyle/>
          <a:p>
            <a:pPr marL="1052513" indent="-471488" algn="l" eaLnBrk="1" hangingPunct="1">
              <a:tabLst>
                <a:tab pos="1524000" algn="l"/>
              </a:tabLst>
            </a:pPr>
            <a:r>
              <a:rPr lang="fr-FR" smtClean="0"/>
              <a:t/>
            </a:r>
            <a:br>
              <a:rPr lang="fr-FR" smtClean="0"/>
            </a:br>
            <a:r>
              <a:rPr lang="fr-FR" smtClean="0"/>
              <a:t/>
            </a:r>
            <a:br>
              <a:rPr lang="fr-FR" smtClean="0"/>
            </a:br>
            <a:r>
              <a:rPr lang="fr-FR" smtClean="0"/>
              <a:t/>
            </a:r>
            <a:br>
              <a:rPr lang="fr-FR" smtClean="0"/>
            </a:br>
            <a:r>
              <a:rPr lang="fr-FR" smtClean="0"/>
              <a:t>5.9. Le registre des actes de 			réception, de diagnostic 			approfondi et de contrôle 			périodique.</a:t>
            </a:r>
            <a:endParaRPr lang="en-GB" smtClean="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Espace réservé du pied de page 4"/>
          <p:cNvSpPr>
            <a:spLocks noGrp="1"/>
          </p:cNvSpPr>
          <p:nvPr>
            <p:ph type="ftr" sz="quarter" idx="11"/>
          </p:nvPr>
        </p:nvSpPr>
        <p:spPr>
          <a:noFill/>
        </p:spPr>
        <p:txBody>
          <a:bodyPr/>
          <a:lstStyle/>
          <a:p>
            <a:endParaRPr lang="fr-FR" smtClean="0"/>
          </a:p>
        </p:txBody>
      </p:sp>
      <p:sp>
        <p:nvSpPr>
          <p:cNvPr id="96259" name="Espace réservé du numéro de diapositive 5"/>
          <p:cNvSpPr>
            <a:spLocks noGrp="1"/>
          </p:cNvSpPr>
          <p:nvPr>
            <p:ph type="sldNum" sz="quarter" idx="12"/>
          </p:nvPr>
        </p:nvSpPr>
        <p:spPr>
          <a:noFill/>
        </p:spPr>
        <p:txBody>
          <a:bodyPr/>
          <a:lstStyle/>
          <a:p>
            <a:fld id="{74C1E535-FE56-452E-8748-3CEE6FB4966E}" type="slidenum">
              <a:rPr lang="en-US" smtClean="0"/>
              <a:pPr/>
              <a:t>89</a:t>
            </a:fld>
            <a:endParaRPr lang="en-US" smtClean="0"/>
          </a:p>
        </p:txBody>
      </p:sp>
      <p:sp>
        <p:nvSpPr>
          <p:cNvPr id="96260" name="Rectangle 2"/>
          <p:cNvSpPr>
            <a:spLocks noGrp="1" noChangeArrowheads="1"/>
          </p:cNvSpPr>
          <p:nvPr>
            <p:ph type="title"/>
          </p:nvPr>
        </p:nvSpPr>
        <p:spPr/>
        <p:txBody>
          <a:bodyPr/>
          <a:lstStyle/>
          <a:p>
            <a:pPr eaLnBrk="1" hangingPunct="1"/>
            <a:r>
              <a:rPr lang="fr-FR" smtClean="0"/>
              <a:t>5.9. Registre des actes de réception,...</a:t>
            </a:r>
            <a:endParaRPr lang="en-US" smtClean="0"/>
          </a:p>
        </p:txBody>
      </p:sp>
      <p:sp>
        <p:nvSpPr>
          <p:cNvPr id="96261" name="Rectangle 3"/>
          <p:cNvSpPr>
            <a:spLocks noGrp="1" noChangeArrowheads="1"/>
          </p:cNvSpPr>
          <p:nvPr>
            <p:ph type="body" idx="1"/>
          </p:nvPr>
        </p:nvSpPr>
        <p:spPr>
          <a:xfrm>
            <a:off x="228600" y="838200"/>
            <a:ext cx="8756650" cy="5410200"/>
          </a:xfrm>
        </p:spPr>
        <p:txBody>
          <a:bodyPr/>
          <a:lstStyle/>
          <a:p>
            <a:pPr algn="just" eaLnBrk="1" hangingPunct="1">
              <a:buFont typeface="Symbol" pitchFamily="18" charset="2"/>
              <a:buChar char="·"/>
            </a:pPr>
            <a:endParaRPr lang="fr-FR" sz="2200" b="1" smtClean="0">
              <a:solidFill>
                <a:schemeClr val="tx1"/>
              </a:solidFill>
            </a:endParaRPr>
          </a:p>
          <a:p>
            <a:pPr algn="just" eaLnBrk="1" hangingPunct="1">
              <a:buFont typeface="Symbol" pitchFamily="18" charset="2"/>
              <a:buChar char="·"/>
            </a:pPr>
            <a:r>
              <a:rPr lang="fr-FR" sz="2200" b="1" smtClean="0">
                <a:solidFill>
                  <a:schemeClr val="tx1"/>
                </a:solidFill>
              </a:rPr>
              <a:t>De quoi s’agit-il ?</a:t>
            </a:r>
          </a:p>
          <a:p>
            <a:pPr lvl="1" algn="just" eaLnBrk="1" hangingPunct="1">
              <a:buFont typeface="Symbol" pitchFamily="18" charset="2"/>
              <a:buChar char="-"/>
            </a:pPr>
            <a:r>
              <a:rPr lang="fr-FR" sz="2000" smtClean="0"/>
              <a:t>Il s’agit d’un registre chronologique des actes de contrôle périodique, de réception d’installation et de diagnostique approfondi.</a:t>
            </a:r>
            <a:endParaRPr lang="fr-FR" sz="2000" smtClean="0">
              <a:solidFill>
                <a:schemeClr val="tx1"/>
              </a:solidFill>
            </a:endParaRPr>
          </a:p>
          <a:p>
            <a:pPr algn="just" eaLnBrk="1" hangingPunct="1">
              <a:buFont typeface="Symbol" pitchFamily="18" charset="2"/>
              <a:buChar char="·"/>
            </a:pPr>
            <a:r>
              <a:rPr lang="fr-FR" sz="2200" b="1" smtClean="0">
                <a:solidFill>
                  <a:schemeClr val="tx1"/>
                </a:solidFill>
              </a:rPr>
              <a:t>Qui doit le constituer ?</a:t>
            </a:r>
            <a:endParaRPr lang="fr-FR" sz="2400" b="1" smtClean="0">
              <a:solidFill>
                <a:schemeClr val="tx1"/>
              </a:solidFill>
            </a:endParaRPr>
          </a:p>
          <a:p>
            <a:pPr lvl="1" algn="just" eaLnBrk="1" hangingPunct="1"/>
            <a:r>
              <a:rPr lang="fr-FR" sz="2000" smtClean="0"/>
              <a:t>Le personnel effectuant ces actes, </a:t>
            </a:r>
          </a:p>
          <a:p>
            <a:pPr lvl="2" algn="just" eaLnBrk="1" hangingPunct="1"/>
            <a:r>
              <a:rPr lang="fr-FR" sz="1800" smtClean="0"/>
              <a:t>Il s’agit donc en général des techniciens agréés.</a:t>
            </a:r>
            <a:endParaRPr lang="fr-FR" sz="2200" smtClean="0">
              <a:solidFill>
                <a:schemeClr val="tx1"/>
              </a:solidFill>
            </a:endParaRPr>
          </a:p>
          <a:p>
            <a:pPr algn="just" eaLnBrk="1" hangingPunct="1">
              <a:buFont typeface="Symbol" pitchFamily="18" charset="2"/>
              <a:buChar char="·"/>
            </a:pPr>
            <a:r>
              <a:rPr lang="fr-FR" sz="2200" b="1" smtClean="0">
                <a:solidFill>
                  <a:schemeClr val="tx1"/>
                </a:solidFill>
              </a:rPr>
              <a:t>Transmission et conservation</a:t>
            </a:r>
            <a:endParaRPr lang="fr-FR" sz="2400" b="1" smtClean="0">
              <a:solidFill>
                <a:schemeClr val="tx1"/>
              </a:solidFill>
            </a:endParaRPr>
          </a:p>
          <a:p>
            <a:pPr lvl="1" algn="just" eaLnBrk="1" hangingPunct="1"/>
            <a:r>
              <a:rPr lang="fr-FR" sz="2000" smtClean="0"/>
              <a:t>Il doit être conservé durant 4 années et une copie doit être transmise dans les 5 jours ouvrables au Président de l’Agence wallonne de l’Air et du Climat ou au fonctionnaire chargé de la surveillance.</a:t>
            </a:r>
            <a:endParaRPr lang="fr-FR" smtClean="0">
              <a:solidFill>
                <a:srgbClr val="00008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u pied de page 4"/>
          <p:cNvSpPr>
            <a:spLocks noGrp="1"/>
          </p:cNvSpPr>
          <p:nvPr>
            <p:ph type="ftr" sz="quarter" idx="11"/>
          </p:nvPr>
        </p:nvSpPr>
        <p:spPr>
          <a:noFill/>
        </p:spPr>
        <p:txBody>
          <a:bodyPr/>
          <a:lstStyle/>
          <a:p>
            <a:endParaRPr lang="fr-FR" smtClean="0"/>
          </a:p>
        </p:txBody>
      </p:sp>
      <p:sp>
        <p:nvSpPr>
          <p:cNvPr id="14339" name="Espace réservé du numéro de diapositive 5"/>
          <p:cNvSpPr>
            <a:spLocks noGrp="1"/>
          </p:cNvSpPr>
          <p:nvPr>
            <p:ph type="sldNum" sz="quarter" idx="12"/>
          </p:nvPr>
        </p:nvSpPr>
        <p:spPr>
          <a:noFill/>
        </p:spPr>
        <p:txBody>
          <a:bodyPr/>
          <a:lstStyle/>
          <a:p>
            <a:fld id="{3DD8AE3C-ADBA-43BB-AE1E-C955C5856D30}" type="slidenum">
              <a:rPr lang="en-US" smtClean="0"/>
              <a:pPr/>
              <a:t>9</a:t>
            </a:fld>
            <a:endParaRPr lang="en-US" smtClean="0"/>
          </a:p>
        </p:txBody>
      </p:sp>
      <p:sp>
        <p:nvSpPr>
          <p:cNvPr id="14340" name="Rectangle 2"/>
          <p:cNvSpPr>
            <a:spLocks noGrp="1" noChangeArrowheads="1"/>
          </p:cNvSpPr>
          <p:nvPr>
            <p:ph type="title"/>
          </p:nvPr>
        </p:nvSpPr>
        <p:spPr/>
        <p:txBody>
          <a:bodyPr/>
          <a:lstStyle/>
          <a:p>
            <a:pPr eaLnBrk="1" hangingPunct="1"/>
            <a:r>
              <a:rPr lang="fr-FR" smtClean="0"/>
              <a:t>1. Problématique énergie-environnement</a:t>
            </a:r>
            <a:endParaRPr lang="en-US" smtClean="0"/>
          </a:p>
        </p:txBody>
      </p:sp>
      <p:sp>
        <p:nvSpPr>
          <p:cNvPr id="14341" name="Rectangle 3"/>
          <p:cNvSpPr>
            <a:spLocks noGrp="1" noChangeArrowheads="1"/>
          </p:cNvSpPr>
          <p:nvPr>
            <p:ph type="body" idx="1"/>
          </p:nvPr>
        </p:nvSpPr>
        <p:spPr>
          <a:xfrm>
            <a:off x="228600" y="838200"/>
            <a:ext cx="8756650" cy="4953000"/>
          </a:xfrm>
        </p:spPr>
        <p:txBody>
          <a:bodyPr/>
          <a:lstStyle/>
          <a:p>
            <a:pPr eaLnBrk="1" hangingPunct="1"/>
            <a:r>
              <a:rPr lang="fr-FR" smtClean="0">
                <a:solidFill>
                  <a:schemeClr val="tx1"/>
                </a:solidFill>
              </a:rPr>
              <a:t>Générateur de chaleur = Installation de combustion </a:t>
            </a:r>
          </a:p>
          <a:p>
            <a:pPr lvl="1" eaLnBrk="1" hangingPunct="1"/>
            <a:endParaRPr lang="fr-FR" sz="1000" smtClean="0">
              <a:sym typeface="Symbol" pitchFamily="18" charset="2"/>
            </a:endParaRPr>
          </a:p>
          <a:p>
            <a:pPr lvl="1" eaLnBrk="1" hangingPunct="1"/>
            <a:r>
              <a:rPr lang="fr-FR" smtClean="0">
                <a:sym typeface="Symbol" pitchFamily="18" charset="2"/>
              </a:rPr>
              <a:t></a:t>
            </a:r>
            <a:r>
              <a:rPr lang="fr-FR" smtClean="0"/>
              <a:t> </a:t>
            </a:r>
            <a:r>
              <a:rPr lang="fr-FR" smtClean="0">
                <a:solidFill>
                  <a:srgbClr val="FF0066"/>
                </a:solidFill>
              </a:rPr>
              <a:t>Émet des polluants atmosphériques</a:t>
            </a:r>
            <a:r>
              <a:rPr lang="fr-FR" smtClean="0"/>
              <a:t>.</a:t>
            </a:r>
          </a:p>
          <a:p>
            <a:pPr lvl="2" eaLnBrk="1" hangingPunct="1"/>
            <a:endParaRPr lang="fr-FR" b="1" smtClean="0"/>
          </a:p>
          <a:p>
            <a:pPr lvl="2" eaLnBrk="1" hangingPunct="1"/>
            <a:r>
              <a:rPr lang="fr-FR" b="1" smtClean="0"/>
              <a:t>CO</a:t>
            </a:r>
            <a:r>
              <a:rPr lang="fr-FR" b="1" baseline="-25000" smtClean="0"/>
              <a:t>2</a:t>
            </a:r>
            <a:r>
              <a:rPr lang="fr-FR" smtClean="0"/>
              <a:t> (oxydation du carbone contenu dans les combustibles)</a:t>
            </a:r>
          </a:p>
          <a:p>
            <a:pPr lvl="3" eaLnBrk="1" hangingPunct="1"/>
            <a:r>
              <a:rPr lang="fr-FR" smtClean="0"/>
              <a:t>CO</a:t>
            </a:r>
            <a:r>
              <a:rPr lang="fr-FR" baseline="-25000" smtClean="0"/>
              <a:t>2</a:t>
            </a:r>
            <a:r>
              <a:rPr lang="fr-FR" smtClean="0"/>
              <a:t> = gaz à effet de serre :</a:t>
            </a:r>
          </a:p>
          <a:p>
            <a:pPr lvl="4" eaLnBrk="1" hangingPunct="1"/>
            <a:r>
              <a:rPr lang="fr-FR" smtClean="0"/>
              <a:t>Problématique du réchauffement climatique</a:t>
            </a:r>
            <a:br>
              <a:rPr lang="fr-FR" smtClean="0"/>
            </a:br>
            <a:r>
              <a:rPr lang="fr-FR" sz="1800" smtClean="0">
                <a:sym typeface="Symbol" pitchFamily="18" charset="2"/>
              </a:rPr>
              <a:t> A l’heure actuelle, consensus de la communauté scientifique concernant le lien entre le réchauffement climatique global et l’activité anthropique (à l’exception de quelques climato-septiques, dont les recherches sont généralement financées par certains lobbies).</a:t>
            </a:r>
            <a:endParaRPr lang="fr-FR" smtClean="0"/>
          </a:p>
          <a:p>
            <a:pPr lvl="3" eaLnBrk="1" hangingPunct="1"/>
            <a:r>
              <a:rPr lang="fr-FR" smtClean="0">
                <a:solidFill>
                  <a:srgbClr val="4D4D4D"/>
                </a:solidFill>
              </a:rPr>
              <a:t>Part du chauffage dans les émissions wallonnes de CO</a:t>
            </a:r>
            <a:r>
              <a:rPr lang="fr-FR" baseline="-25000" smtClean="0">
                <a:solidFill>
                  <a:srgbClr val="4D4D4D"/>
                </a:solidFill>
              </a:rPr>
              <a:t>2</a:t>
            </a:r>
            <a:r>
              <a:rPr lang="fr-FR" smtClean="0">
                <a:solidFill>
                  <a:srgbClr val="4D4D4D"/>
                </a:solidFill>
              </a:rPr>
              <a:t> = 20,8 % en 2008. </a:t>
            </a:r>
          </a:p>
          <a:p>
            <a:pPr eaLnBrk="1" hangingPunct="1"/>
            <a:endParaRPr lang="fr-FR" smtClean="0">
              <a:solidFill>
                <a:srgbClr val="FF0066"/>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accent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accent2"/>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33704</TotalTime>
  <Words>4453</Words>
  <Application>Microsoft Office PowerPoint</Application>
  <PresentationFormat>Affichage à l'écran (4:3)</PresentationFormat>
  <Paragraphs>777</Paragraphs>
  <Slides>89</Slides>
  <Notes>89</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89</vt:i4>
      </vt:variant>
    </vt:vector>
  </HeadingPairs>
  <TitlesOfParts>
    <vt:vector size="91" baseType="lpstr">
      <vt:lpstr>Default Design</vt:lpstr>
      <vt:lpstr>Image Photo Editor</vt:lpstr>
      <vt:lpstr>Diapositive 1</vt:lpstr>
      <vt:lpstr>Certification des techniciens combustibles liquides et gazeux Réglementation</vt:lpstr>
      <vt:lpstr>   1. La problématique énergétique et environnementale liée au chauffage des bâtiments</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1. Problématique énergie-environnement</vt:lpstr>
      <vt:lpstr>   2. Le contexte réglementaire global (multilatéral et européen)</vt:lpstr>
      <vt:lpstr>2. Contexte Multilatéral / Européen</vt:lpstr>
      <vt:lpstr>2. Contexte Multilatéral / Européen</vt:lpstr>
      <vt:lpstr>2. Contexte Multilatéral / Européen</vt:lpstr>
      <vt:lpstr>2. Contexte Multilatéral / Européen</vt:lpstr>
      <vt:lpstr>2. Contexte Multilatéral / Européen</vt:lpstr>
      <vt:lpstr>2. Contexte Multilatéral / Européen</vt:lpstr>
      <vt:lpstr>2. Contexte Multilatéral / Européen</vt:lpstr>
      <vt:lpstr>2. Contexte Multilatéral / Européen</vt:lpstr>
      <vt:lpstr>   3. Principales réglementations en relation avec les installations de chauffage central  (problématique énergie / environnement)</vt:lpstr>
      <vt:lpstr>3. Réglementations installations chauffage</vt:lpstr>
      <vt:lpstr>3. Réglementations installations chauffage</vt:lpstr>
      <vt:lpstr>3. Réglementations installations chauffage</vt:lpstr>
      <vt:lpstr>3. Réglementations installations chauffage</vt:lpstr>
      <vt:lpstr>3. Réglementations installations chauffage</vt:lpstr>
      <vt:lpstr>3. Réglementations installations chauffage</vt:lpstr>
      <vt:lpstr>3. Réglementations installations chauffage</vt:lpstr>
      <vt:lpstr>3. Réglementations installations chauffage</vt:lpstr>
      <vt:lpstr>3. Réglementations installations chauffage</vt:lpstr>
      <vt:lpstr>   4. Le permis d’environnement  </vt:lpstr>
      <vt:lpstr>4. Le permis d’environnement</vt:lpstr>
      <vt:lpstr>4. Le permis d’environnement</vt:lpstr>
      <vt:lpstr>4. Le permis d’environnement</vt:lpstr>
      <vt:lpstr>4. Le permis d’environnement</vt:lpstr>
      <vt:lpstr>4. Le permis d’environnement</vt:lpstr>
      <vt:lpstr>4. Le permis d’environnement</vt:lpstr>
      <vt:lpstr>   5. L’Arrêté du Gouvernement wallon du 29 janvier 2009 relatif aux installations de chauffage central  </vt:lpstr>
      <vt:lpstr>Diapositive 46</vt:lpstr>
      <vt:lpstr>   5.0. Entrée en vigueur </vt:lpstr>
      <vt:lpstr>5.0. Entrée en vigueur</vt:lpstr>
      <vt:lpstr>   5.1. Installations visées par l’AGW </vt:lpstr>
      <vt:lpstr>5.1. AGW 2009 Installations visées</vt:lpstr>
      <vt:lpstr>   5.2. Agrément des techniciens </vt:lpstr>
      <vt:lpstr>5.2. Agrément des techniciens</vt:lpstr>
      <vt:lpstr>5.2. Agrément des techniciens</vt:lpstr>
      <vt:lpstr>5.2. Agrément des techniciens</vt:lpstr>
      <vt:lpstr>5.2. Agrément des techniciens</vt:lpstr>
      <vt:lpstr>5.2. Agrément des techniciens</vt:lpstr>
      <vt:lpstr>   5.3. Installation des générateurs  de chaleur </vt:lpstr>
      <vt:lpstr>5.3. Installation des générateurs</vt:lpstr>
      <vt:lpstr>5.3. Installation des générateurs</vt:lpstr>
      <vt:lpstr>5.3. Installation des générateurs</vt:lpstr>
      <vt:lpstr>5.3. Installation des générateurs</vt:lpstr>
      <vt:lpstr>5.3. Installation des générateurs</vt:lpstr>
      <vt:lpstr>   5.4. Réception des générateurs de  chaleur</vt:lpstr>
      <vt:lpstr>5.4. Réception des générateurs</vt:lpstr>
      <vt:lpstr>5.4. Réception des générateurs</vt:lpstr>
      <vt:lpstr>5.4. Réception des générateurs</vt:lpstr>
      <vt:lpstr>5.4. Réception des générateurs</vt:lpstr>
      <vt:lpstr>5.4. Réception des générateurs</vt:lpstr>
      <vt:lpstr>   5.5. Inspection périodique des   installations de chauffage  central</vt:lpstr>
      <vt:lpstr>5.5. Inspection périodique</vt:lpstr>
      <vt:lpstr>5.5. Inspection périodique</vt:lpstr>
      <vt:lpstr>5.5. Inspection périodique</vt:lpstr>
      <vt:lpstr>5.5. Inspection périodique</vt:lpstr>
      <vt:lpstr>5.5. Inspection périodique</vt:lpstr>
      <vt:lpstr>5.5. Inspection périodique</vt:lpstr>
      <vt:lpstr>5.5. Inspection périodique</vt:lpstr>
      <vt:lpstr>5.5. Inspection périodique</vt:lpstr>
      <vt:lpstr>   5.6.Entretien des générateurs</vt:lpstr>
      <vt:lpstr>5.6. Entretien des générateurs</vt:lpstr>
      <vt:lpstr>5.6. Entretien des générateurs</vt:lpstr>
      <vt:lpstr>   5.7.Équipements de mesure</vt:lpstr>
      <vt:lpstr>5.7. Équipements de mesure</vt:lpstr>
      <vt:lpstr>5.7. Équipements de mesure</vt:lpstr>
      <vt:lpstr>5.7. Équipements de mesure</vt:lpstr>
      <vt:lpstr>   5.8.Le dossier chauffage central</vt:lpstr>
      <vt:lpstr>5.8. Le dossier chauffage central</vt:lpstr>
      <vt:lpstr>5.8. Le dossier chauffage central</vt:lpstr>
      <vt:lpstr>   5.9. Le registre des actes de    réception, de diagnostic    approfondi et de contrôle    périodique.</vt:lpstr>
      <vt:lpstr>5.9. Registre des actes de réception,...</vt:lpstr>
    </vt:vector>
  </TitlesOfParts>
  <Company>DMD ASSOCIATES s.c.r.l.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Authorised User</dc:creator>
  <cp:lastModifiedBy>135484</cp:lastModifiedBy>
  <cp:revision>294</cp:revision>
  <cp:lastPrinted>2010-10-11T13:48:53Z</cp:lastPrinted>
  <dcterms:created xsi:type="dcterms:W3CDTF">2004-05-07T06:03:56Z</dcterms:created>
  <dcterms:modified xsi:type="dcterms:W3CDTF">2015-11-20T12:59:23Z</dcterms:modified>
</cp:coreProperties>
</file>